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0" r:id="rId24"/>
  </p:sldIdLst>
  <p:sldSz cx="7556500" cy="7562850"/>
  <p:notesSz cx="7556500" cy="756285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Segoe MDL2 Assets" pitchFamily="18" charset="0"/>
      <p:regular r:id="rId29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>
        <p:scale>
          <a:sx n="69" d="100"/>
          <a:sy n="69" d="100"/>
        </p:scale>
        <p:origin x="-1764" y="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2344483"/>
            <a:ext cx="6428422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4235196"/>
            <a:ext cx="529399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7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E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7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739455"/>
            <a:ext cx="328983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739455"/>
            <a:ext cx="328983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7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5709" y="-407658"/>
            <a:ext cx="64007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73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79" y="1360182"/>
            <a:ext cx="7451090" cy="3275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AEE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7033450"/>
            <a:ext cx="242011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7033450"/>
            <a:ext cx="173945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7033450"/>
            <a:ext cx="173945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922A47-1A0D-4039-B420-BF3B0780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" y="3175"/>
            <a:ext cx="7556500" cy="7556500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1094762" y="3319760"/>
            <a:ext cx="53669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i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  БИЛД ИНВЕС</a:t>
            </a:r>
          </a:p>
          <a:p>
            <a:pPr algn="ctr"/>
            <a:r>
              <a:rPr lang="bg-BG" sz="5400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</a:t>
            </a:r>
            <a:endParaRPr lang="bg-BG" sz="5400" i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-48726" y="2904262"/>
            <a:ext cx="7653955" cy="175432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АРТ  БИЛД ИНВЕСТМЪНТ</a:t>
            </a:r>
          </a:p>
          <a:p>
            <a:pPr algn="ctr"/>
            <a:r>
              <a:rPr lang="bg-BG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ПРЕДСТАВЯ</a:t>
            </a:r>
            <a:endParaRPr lang="bg-BG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34600C-DF8F-4A7E-866C-9A74E2B3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" y="1231323"/>
            <a:ext cx="5923861" cy="1879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217BA8-EC2F-4407-AFA9-6390CFA6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0" y="1190625"/>
            <a:ext cx="5220152" cy="3017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9ECCD0-BA59-4EE0-A9FF-F9566F7BE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326" y="1190625"/>
            <a:ext cx="2011854" cy="116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625B2B-5392-4E7B-B61B-E10E6A81E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50" y="4010025"/>
            <a:ext cx="4999153" cy="2080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63CE70-8BBC-4ACE-A86E-C82015D4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4" y="832475"/>
            <a:ext cx="5897183" cy="597459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0675" y="508987"/>
            <a:ext cx="2448560" cy="121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10000"/>
              </a:lnSpc>
              <a:spcBef>
                <a:spcPts val="100"/>
              </a:spcBef>
            </a:pP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Възможност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за работа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с 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нечувствителен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към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влага материал,  така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че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няма шанс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за образуване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  плесен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като конструкция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от дървена  рамка.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1185" y="755777"/>
            <a:ext cx="1547495" cy="596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Умният дизайн</a:t>
            </a:r>
            <a:r>
              <a:rPr sz="1200" spc="-1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показва 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ценово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предимство.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" y="6296672"/>
            <a:ext cx="3296919" cy="1022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189230" algn="r">
              <a:lnSpc>
                <a:spcPct val="110000"/>
              </a:lnSpc>
              <a:spcBef>
                <a:spcPts val="100"/>
              </a:spcBef>
            </a:pP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Тръбната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форма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</a:t>
            </a:r>
            <a:r>
              <a:rPr sz="1200" spc="-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профила</a:t>
            </a:r>
            <a:r>
              <a:rPr sz="1200" spc="3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осигурява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по-висока твърдост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</a:t>
            </a:r>
            <a:r>
              <a:rPr sz="1200" spc="-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усукване,</a:t>
            </a:r>
            <a:r>
              <a:rPr sz="1200" spc="4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отколкото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при </a:t>
            </a:r>
            <a:r>
              <a:rPr sz="1200" spc="70" dirty="0">
                <a:solidFill>
                  <a:srgbClr val="040404"/>
                </a:solidFill>
                <a:latin typeface="Arial"/>
                <a:cs typeface="Arial"/>
              </a:rPr>
              <a:t>C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профилите.</a:t>
            </a:r>
            <a:r>
              <a:rPr sz="1200" spc="-9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Това</a:t>
            </a:r>
            <a:r>
              <a:rPr sz="120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позволява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профилът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sz="1200" spc="35" dirty="0">
                <a:solidFill>
                  <a:srgbClr val="040404"/>
                </a:solidFill>
                <a:latin typeface="Arial"/>
                <a:cs typeface="Arial"/>
              </a:rPr>
              <a:t>Skellet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да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издържа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</a:t>
            </a:r>
            <a:r>
              <a:rPr sz="1200" spc="-9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040404"/>
                </a:solidFill>
                <a:latin typeface="Arial"/>
                <a:cs typeface="Arial"/>
              </a:rPr>
              <a:t>по-</a:t>
            </a: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високо</a:t>
            </a:r>
            <a:r>
              <a:rPr sz="1200" spc="-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напрежение</a:t>
            </a:r>
            <a:r>
              <a:rPr sz="1000" spc="50" dirty="0">
                <a:solidFill>
                  <a:srgbClr val="040404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1CFDCD-33CB-4621-8890-80C06E6E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5"/>
            <a:ext cx="7556500" cy="753268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630863" y="688328"/>
            <a:ext cx="2123440" cy="93358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61925">
              <a:lnSpc>
                <a:spcPts val="1150"/>
              </a:lnSpc>
              <a:spcBef>
                <a:spcPts val="180"/>
              </a:spcBef>
            </a:pP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По-рентабилен в сравнение</a:t>
            </a:r>
            <a:r>
              <a:rPr sz="1200" spc="-6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 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други</a:t>
            </a:r>
            <a:r>
              <a:rPr sz="1200" spc="2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конструкции,</a:t>
            </a:r>
            <a:endParaRPr sz="1200" dirty="0">
              <a:latin typeface="Arial"/>
              <a:cs typeface="Arial"/>
            </a:endParaRPr>
          </a:p>
          <a:p>
            <a:pPr marL="51435">
              <a:lnSpc>
                <a:spcPts val="1095"/>
              </a:lnSpc>
            </a:pP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като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дървена</a:t>
            </a:r>
            <a:r>
              <a:rPr sz="1200" spc="1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рамка</a:t>
            </a:r>
            <a:endParaRPr sz="1200" dirty="0">
              <a:latin typeface="Arial"/>
              <a:cs typeface="Arial"/>
            </a:endParaRPr>
          </a:p>
          <a:p>
            <a:pPr marL="51435">
              <a:lnSpc>
                <a:spcPts val="1175"/>
              </a:lnSpc>
            </a:pP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или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горещовалцувана</a:t>
            </a:r>
            <a:r>
              <a:rPr sz="1200" spc="-3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стомана</a:t>
            </a:r>
            <a:r>
              <a:rPr sz="1100" spc="45" dirty="0">
                <a:solidFill>
                  <a:srgbClr val="020202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850" y="6233461"/>
            <a:ext cx="1760220" cy="121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Гаранция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за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стабилността 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конструкцията  благодарение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отворите 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всеки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25</a:t>
            </a:r>
            <a:r>
              <a:rPr sz="1200" spc="-3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мм.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6945" y="5686425"/>
            <a:ext cx="3658235" cy="8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Благодарение на напречно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оформения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профил,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всички 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свързващи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части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скрити, така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че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лицето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на</a:t>
            </a:r>
            <a:r>
              <a:rPr sz="1200" spc="-5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профила 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остава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изчистено за довършителните</a:t>
            </a:r>
            <a:r>
              <a:rPr sz="1200" spc="-3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материали</a:t>
            </a:r>
            <a:r>
              <a:rPr sz="1000" spc="50" dirty="0">
                <a:solidFill>
                  <a:srgbClr val="2C2C2C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4303" y="449592"/>
            <a:ext cx="2529147" cy="2417433"/>
          </a:xfrm>
          <a:custGeom>
            <a:avLst/>
            <a:gdLst/>
            <a:ahLst/>
            <a:cxnLst/>
            <a:rect l="l" t="t" r="r" b="b"/>
            <a:pathLst>
              <a:path w="2263140" h="2207260">
                <a:moveTo>
                  <a:pt x="1131570" y="0"/>
                </a:moveTo>
                <a:lnTo>
                  <a:pt x="1072514" y="1270"/>
                </a:lnTo>
                <a:lnTo>
                  <a:pt x="1013460" y="6350"/>
                </a:lnTo>
                <a:lnTo>
                  <a:pt x="954405" y="13335"/>
                </a:lnTo>
                <a:lnTo>
                  <a:pt x="896620" y="24129"/>
                </a:lnTo>
                <a:lnTo>
                  <a:pt x="838835" y="37465"/>
                </a:lnTo>
                <a:lnTo>
                  <a:pt x="781685" y="53975"/>
                </a:lnTo>
                <a:lnTo>
                  <a:pt x="725805" y="73025"/>
                </a:lnTo>
                <a:lnTo>
                  <a:pt x="671195" y="95250"/>
                </a:lnTo>
                <a:lnTo>
                  <a:pt x="617855" y="120015"/>
                </a:lnTo>
                <a:lnTo>
                  <a:pt x="565785" y="147954"/>
                </a:lnTo>
                <a:lnTo>
                  <a:pt x="514985" y="177800"/>
                </a:lnTo>
                <a:lnTo>
                  <a:pt x="466725" y="210820"/>
                </a:lnTo>
                <a:lnTo>
                  <a:pt x="419735" y="245745"/>
                </a:lnTo>
                <a:lnTo>
                  <a:pt x="374650" y="283210"/>
                </a:lnTo>
                <a:lnTo>
                  <a:pt x="331470" y="323215"/>
                </a:lnTo>
                <a:lnTo>
                  <a:pt x="290830" y="365125"/>
                </a:lnTo>
                <a:lnTo>
                  <a:pt x="252095" y="408940"/>
                </a:lnTo>
                <a:lnTo>
                  <a:pt x="215900" y="454660"/>
                </a:lnTo>
                <a:lnTo>
                  <a:pt x="182245" y="502285"/>
                </a:lnTo>
                <a:lnTo>
                  <a:pt x="151764" y="551815"/>
                </a:lnTo>
                <a:lnTo>
                  <a:pt x="123189" y="602615"/>
                </a:lnTo>
                <a:lnTo>
                  <a:pt x="97789" y="654685"/>
                </a:lnTo>
                <a:lnTo>
                  <a:pt x="74930" y="708025"/>
                </a:lnTo>
                <a:lnTo>
                  <a:pt x="55245" y="762635"/>
                </a:lnTo>
                <a:lnTo>
                  <a:pt x="38735" y="817880"/>
                </a:lnTo>
                <a:lnTo>
                  <a:pt x="24764" y="874395"/>
                </a:lnTo>
                <a:lnTo>
                  <a:pt x="13970" y="930910"/>
                </a:lnTo>
                <a:lnTo>
                  <a:pt x="6350" y="988060"/>
                </a:lnTo>
                <a:lnTo>
                  <a:pt x="1270" y="1045845"/>
                </a:lnTo>
                <a:lnTo>
                  <a:pt x="0" y="1103630"/>
                </a:lnTo>
                <a:lnTo>
                  <a:pt x="1270" y="1161415"/>
                </a:lnTo>
                <a:lnTo>
                  <a:pt x="6350" y="1219200"/>
                </a:lnTo>
                <a:lnTo>
                  <a:pt x="13970" y="1276350"/>
                </a:lnTo>
                <a:lnTo>
                  <a:pt x="24764" y="1332865"/>
                </a:lnTo>
                <a:lnTo>
                  <a:pt x="38735" y="1389380"/>
                </a:lnTo>
                <a:lnTo>
                  <a:pt x="55245" y="1444625"/>
                </a:lnTo>
                <a:lnTo>
                  <a:pt x="75564" y="1499235"/>
                </a:lnTo>
                <a:lnTo>
                  <a:pt x="97789" y="1552575"/>
                </a:lnTo>
                <a:lnTo>
                  <a:pt x="123825" y="1604645"/>
                </a:lnTo>
                <a:lnTo>
                  <a:pt x="151764" y="1655445"/>
                </a:lnTo>
                <a:lnTo>
                  <a:pt x="182880" y="1704340"/>
                </a:lnTo>
                <a:lnTo>
                  <a:pt x="216535" y="1751965"/>
                </a:lnTo>
                <a:lnTo>
                  <a:pt x="252095" y="1797685"/>
                </a:lnTo>
                <a:lnTo>
                  <a:pt x="290830" y="1841500"/>
                </a:lnTo>
                <a:lnTo>
                  <a:pt x="331470" y="1883410"/>
                </a:lnTo>
                <a:lnTo>
                  <a:pt x="374650" y="1923415"/>
                </a:lnTo>
                <a:lnTo>
                  <a:pt x="419735" y="1960880"/>
                </a:lnTo>
                <a:lnTo>
                  <a:pt x="466725" y="1995805"/>
                </a:lnTo>
                <a:lnTo>
                  <a:pt x="515620" y="2028825"/>
                </a:lnTo>
                <a:lnTo>
                  <a:pt x="565785" y="2058670"/>
                </a:lnTo>
                <a:lnTo>
                  <a:pt x="617855" y="2086610"/>
                </a:lnTo>
                <a:lnTo>
                  <a:pt x="671195" y="2111375"/>
                </a:lnTo>
                <a:lnTo>
                  <a:pt x="726439" y="2133600"/>
                </a:lnTo>
                <a:lnTo>
                  <a:pt x="782320" y="2152650"/>
                </a:lnTo>
                <a:lnTo>
                  <a:pt x="838835" y="2169160"/>
                </a:lnTo>
                <a:lnTo>
                  <a:pt x="896620" y="2182495"/>
                </a:lnTo>
                <a:lnTo>
                  <a:pt x="954405" y="2193290"/>
                </a:lnTo>
                <a:lnTo>
                  <a:pt x="1013460" y="2200275"/>
                </a:lnTo>
                <a:lnTo>
                  <a:pt x="1072514" y="2205355"/>
                </a:lnTo>
                <a:lnTo>
                  <a:pt x="1131570" y="2206625"/>
                </a:lnTo>
                <a:lnTo>
                  <a:pt x="1131570" y="2207260"/>
                </a:lnTo>
                <a:lnTo>
                  <a:pt x="1190625" y="2205990"/>
                </a:lnTo>
                <a:lnTo>
                  <a:pt x="1249680" y="2200910"/>
                </a:lnTo>
                <a:lnTo>
                  <a:pt x="1308735" y="2193290"/>
                </a:lnTo>
                <a:lnTo>
                  <a:pt x="1366520" y="2183130"/>
                </a:lnTo>
                <a:lnTo>
                  <a:pt x="1424305" y="2169795"/>
                </a:lnTo>
                <a:lnTo>
                  <a:pt x="1480820" y="2153285"/>
                </a:lnTo>
                <a:lnTo>
                  <a:pt x="1536700" y="2133600"/>
                </a:lnTo>
                <a:lnTo>
                  <a:pt x="1591310" y="2111375"/>
                </a:lnTo>
                <a:lnTo>
                  <a:pt x="1645285" y="2086610"/>
                </a:lnTo>
                <a:lnTo>
                  <a:pt x="1697355" y="2059305"/>
                </a:lnTo>
                <a:lnTo>
                  <a:pt x="1747519" y="2028825"/>
                </a:lnTo>
                <a:lnTo>
                  <a:pt x="1796414" y="1996440"/>
                </a:lnTo>
                <a:lnTo>
                  <a:pt x="1843405" y="1960880"/>
                </a:lnTo>
                <a:lnTo>
                  <a:pt x="1888489" y="1923415"/>
                </a:lnTo>
                <a:lnTo>
                  <a:pt x="1931035" y="1884045"/>
                </a:lnTo>
                <a:lnTo>
                  <a:pt x="1972310" y="1842135"/>
                </a:lnTo>
                <a:lnTo>
                  <a:pt x="2010410" y="1797685"/>
                </a:lnTo>
                <a:lnTo>
                  <a:pt x="2046605" y="1751965"/>
                </a:lnTo>
                <a:lnTo>
                  <a:pt x="2080260" y="1704340"/>
                </a:lnTo>
                <a:lnTo>
                  <a:pt x="2110740" y="1655445"/>
                </a:lnTo>
                <a:lnTo>
                  <a:pt x="2139315" y="1604645"/>
                </a:lnTo>
                <a:lnTo>
                  <a:pt x="2164715" y="1552575"/>
                </a:lnTo>
                <a:lnTo>
                  <a:pt x="2187575" y="1499235"/>
                </a:lnTo>
                <a:lnTo>
                  <a:pt x="2207260" y="1444625"/>
                </a:lnTo>
                <a:lnTo>
                  <a:pt x="2223769" y="1389380"/>
                </a:lnTo>
                <a:lnTo>
                  <a:pt x="2237740" y="1332865"/>
                </a:lnTo>
                <a:lnTo>
                  <a:pt x="2248535" y="1276350"/>
                </a:lnTo>
                <a:lnTo>
                  <a:pt x="2256155" y="1219200"/>
                </a:lnTo>
                <a:lnTo>
                  <a:pt x="2261235" y="1161415"/>
                </a:lnTo>
                <a:lnTo>
                  <a:pt x="2262505" y="1103630"/>
                </a:lnTo>
                <a:lnTo>
                  <a:pt x="2263140" y="1103630"/>
                </a:lnTo>
                <a:lnTo>
                  <a:pt x="2261869" y="1045845"/>
                </a:lnTo>
                <a:lnTo>
                  <a:pt x="2256790" y="988060"/>
                </a:lnTo>
                <a:lnTo>
                  <a:pt x="2249169" y="930910"/>
                </a:lnTo>
                <a:lnTo>
                  <a:pt x="2238375" y="874395"/>
                </a:lnTo>
                <a:lnTo>
                  <a:pt x="2224405" y="817880"/>
                </a:lnTo>
                <a:lnTo>
                  <a:pt x="2207894" y="762635"/>
                </a:lnTo>
                <a:lnTo>
                  <a:pt x="2188210" y="708025"/>
                </a:lnTo>
                <a:lnTo>
                  <a:pt x="2165350" y="654685"/>
                </a:lnTo>
                <a:lnTo>
                  <a:pt x="2139950" y="602615"/>
                </a:lnTo>
                <a:lnTo>
                  <a:pt x="2111375" y="551815"/>
                </a:lnTo>
                <a:lnTo>
                  <a:pt x="2080894" y="502285"/>
                </a:lnTo>
                <a:lnTo>
                  <a:pt x="2047239" y="454660"/>
                </a:lnTo>
                <a:lnTo>
                  <a:pt x="2011044" y="408940"/>
                </a:lnTo>
                <a:lnTo>
                  <a:pt x="1972310" y="365125"/>
                </a:lnTo>
                <a:lnTo>
                  <a:pt x="1931669" y="323215"/>
                </a:lnTo>
                <a:lnTo>
                  <a:pt x="1888489" y="283210"/>
                </a:lnTo>
                <a:lnTo>
                  <a:pt x="1843405" y="245745"/>
                </a:lnTo>
                <a:lnTo>
                  <a:pt x="1796414" y="210820"/>
                </a:lnTo>
                <a:lnTo>
                  <a:pt x="1748155" y="177800"/>
                </a:lnTo>
                <a:lnTo>
                  <a:pt x="1697355" y="147954"/>
                </a:lnTo>
                <a:lnTo>
                  <a:pt x="1645285" y="120015"/>
                </a:lnTo>
                <a:lnTo>
                  <a:pt x="1591945" y="95250"/>
                </a:lnTo>
                <a:lnTo>
                  <a:pt x="1537335" y="73025"/>
                </a:lnTo>
                <a:lnTo>
                  <a:pt x="1481455" y="53975"/>
                </a:lnTo>
                <a:lnTo>
                  <a:pt x="1424305" y="37465"/>
                </a:lnTo>
                <a:lnTo>
                  <a:pt x="1366520" y="24129"/>
                </a:lnTo>
                <a:lnTo>
                  <a:pt x="1308735" y="13335"/>
                </a:lnTo>
                <a:lnTo>
                  <a:pt x="1249680" y="6350"/>
                </a:lnTo>
                <a:lnTo>
                  <a:pt x="1190625" y="1270"/>
                </a:lnTo>
                <a:lnTo>
                  <a:pt x="1131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2040" y="449592"/>
            <a:ext cx="2263140" cy="2207260"/>
          </a:xfrm>
          <a:custGeom>
            <a:avLst/>
            <a:gdLst/>
            <a:ahLst/>
            <a:cxnLst/>
            <a:rect l="l" t="t" r="r" b="b"/>
            <a:pathLst>
              <a:path w="2263140" h="2207260">
                <a:moveTo>
                  <a:pt x="0" y="1103630"/>
                </a:moveTo>
                <a:lnTo>
                  <a:pt x="1270" y="1045845"/>
                </a:lnTo>
                <a:lnTo>
                  <a:pt x="6350" y="988060"/>
                </a:lnTo>
                <a:lnTo>
                  <a:pt x="13970" y="930910"/>
                </a:lnTo>
                <a:lnTo>
                  <a:pt x="24764" y="874395"/>
                </a:lnTo>
                <a:lnTo>
                  <a:pt x="38735" y="817880"/>
                </a:lnTo>
                <a:lnTo>
                  <a:pt x="55245" y="762635"/>
                </a:lnTo>
                <a:lnTo>
                  <a:pt x="74930" y="708025"/>
                </a:lnTo>
                <a:lnTo>
                  <a:pt x="97789" y="654685"/>
                </a:lnTo>
                <a:lnTo>
                  <a:pt x="123189" y="602615"/>
                </a:lnTo>
                <a:lnTo>
                  <a:pt x="151764" y="551815"/>
                </a:lnTo>
                <a:lnTo>
                  <a:pt x="182245" y="502285"/>
                </a:lnTo>
                <a:lnTo>
                  <a:pt x="215900" y="454660"/>
                </a:lnTo>
                <a:lnTo>
                  <a:pt x="252095" y="408940"/>
                </a:lnTo>
                <a:lnTo>
                  <a:pt x="290830" y="365125"/>
                </a:lnTo>
                <a:lnTo>
                  <a:pt x="331470" y="323215"/>
                </a:lnTo>
                <a:lnTo>
                  <a:pt x="374650" y="283210"/>
                </a:lnTo>
                <a:lnTo>
                  <a:pt x="419735" y="245745"/>
                </a:lnTo>
                <a:lnTo>
                  <a:pt x="466725" y="210820"/>
                </a:lnTo>
                <a:lnTo>
                  <a:pt x="514985" y="177800"/>
                </a:lnTo>
                <a:lnTo>
                  <a:pt x="565785" y="147954"/>
                </a:lnTo>
                <a:lnTo>
                  <a:pt x="617855" y="120015"/>
                </a:lnTo>
                <a:lnTo>
                  <a:pt x="671195" y="95250"/>
                </a:lnTo>
                <a:lnTo>
                  <a:pt x="725805" y="73025"/>
                </a:lnTo>
                <a:lnTo>
                  <a:pt x="781685" y="53975"/>
                </a:lnTo>
                <a:lnTo>
                  <a:pt x="838835" y="37465"/>
                </a:lnTo>
                <a:lnTo>
                  <a:pt x="896620" y="24129"/>
                </a:lnTo>
                <a:lnTo>
                  <a:pt x="954405" y="13335"/>
                </a:lnTo>
                <a:lnTo>
                  <a:pt x="1013460" y="6350"/>
                </a:lnTo>
                <a:lnTo>
                  <a:pt x="1072514" y="1270"/>
                </a:lnTo>
                <a:lnTo>
                  <a:pt x="1131570" y="0"/>
                </a:lnTo>
                <a:lnTo>
                  <a:pt x="1190625" y="1270"/>
                </a:lnTo>
                <a:lnTo>
                  <a:pt x="1249680" y="6350"/>
                </a:lnTo>
                <a:lnTo>
                  <a:pt x="1308735" y="13335"/>
                </a:lnTo>
                <a:lnTo>
                  <a:pt x="1366520" y="24129"/>
                </a:lnTo>
                <a:lnTo>
                  <a:pt x="1424305" y="37465"/>
                </a:lnTo>
                <a:lnTo>
                  <a:pt x="1481455" y="53975"/>
                </a:lnTo>
                <a:lnTo>
                  <a:pt x="1537335" y="73025"/>
                </a:lnTo>
                <a:lnTo>
                  <a:pt x="1591945" y="95250"/>
                </a:lnTo>
                <a:lnTo>
                  <a:pt x="1645285" y="120015"/>
                </a:lnTo>
                <a:lnTo>
                  <a:pt x="1697355" y="147954"/>
                </a:lnTo>
                <a:lnTo>
                  <a:pt x="1748155" y="177800"/>
                </a:lnTo>
                <a:lnTo>
                  <a:pt x="1796414" y="210820"/>
                </a:lnTo>
                <a:lnTo>
                  <a:pt x="1843405" y="245745"/>
                </a:lnTo>
                <a:lnTo>
                  <a:pt x="1888489" y="283210"/>
                </a:lnTo>
                <a:lnTo>
                  <a:pt x="1931669" y="323215"/>
                </a:lnTo>
                <a:lnTo>
                  <a:pt x="1972310" y="365125"/>
                </a:lnTo>
                <a:lnTo>
                  <a:pt x="2011044" y="408940"/>
                </a:lnTo>
                <a:lnTo>
                  <a:pt x="2047239" y="454660"/>
                </a:lnTo>
                <a:lnTo>
                  <a:pt x="2080894" y="502285"/>
                </a:lnTo>
                <a:lnTo>
                  <a:pt x="2111375" y="551815"/>
                </a:lnTo>
                <a:lnTo>
                  <a:pt x="2139950" y="602615"/>
                </a:lnTo>
                <a:lnTo>
                  <a:pt x="2165350" y="654685"/>
                </a:lnTo>
                <a:lnTo>
                  <a:pt x="2188210" y="708025"/>
                </a:lnTo>
                <a:lnTo>
                  <a:pt x="2207894" y="762635"/>
                </a:lnTo>
                <a:lnTo>
                  <a:pt x="2224405" y="817880"/>
                </a:lnTo>
                <a:lnTo>
                  <a:pt x="2238375" y="874395"/>
                </a:lnTo>
                <a:lnTo>
                  <a:pt x="2249169" y="930910"/>
                </a:lnTo>
                <a:lnTo>
                  <a:pt x="2256790" y="988060"/>
                </a:lnTo>
                <a:lnTo>
                  <a:pt x="2261869" y="1045845"/>
                </a:lnTo>
                <a:lnTo>
                  <a:pt x="2263140" y="1103630"/>
                </a:lnTo>
                <a:lnTo>
                  <a:pt x="2262505" y="1103630"/>
                </a:lnTo>
                <a:lnTo>
                  <a:pt x="2261235" y="1161415"/>
                </a:lnTo>
                <a:lnTo>
                  <a:pt x="2256155" y="1219200"/>
                </a:lnTo>
                <a:lnTo>
                  <a:pt x="2248535" y="1276350"/>
                </a:lnTo>
                <a:lnTo>
                  <a:pt x="2237740" y="1332865"/>
                </a:lnTo>
                <a:lnTo>
                  <a:pt x="2223769" y="1389380"/>
                </a:lnTo>
                <a:lnTo>
                  <a:pt x="2207260" y="1444625"/>
                </a:lnTo>
                <a:lnTo>
                  <a:pt x="2187575" y="1499235"/>
                </a:lnTo>
                <a:lnTo>
                  <a:pt x="2164715" y="1552575"/>
                </a:lnTo>
                <a:lnTo>
                  <a:pt x="2139315" y="1604645"/>
                </a:lnTo>
                <a:lnTo>
                  <a:pt x="2110740" y="1655445"/>
                </a:lnTo>
                <a:lnTo>
                  <a:pt x="2080260" y="1704340"/>
                </a:lnTo>
                <a:lnTo>
                  <a:pt x="2046605" y="1751965"/>
                </a:lnTo>
                <a:lnTo>
                  <a:pt x="2010410" y="1797685"/>
                </a:lnTo>
                <a:lnTo>
                  <a:pt x="1972310" y="1842135"/>
                </a:lnTo>
                <a:lnTo>
                  <a:pt x="1931035" y="1884045"/>
                </a:lnTo>
                <a:lnTo>
                  <a:pt x="1888489" y="1923415"/>
                </a:lnTo>
                <a:lnTo>
                  <a:pt x="1843405" y="1960880"/>
                </a:lnTo>
                <a:lnTo>
                  <a:pt x="1796414" y="1996440"/>
                </a:lnTo>
                <a:lnTo>
                  <a:pt x="1747519" y="2028825"/>
                </a:lnTo>
                <a:lnTo>
                  <a:pt x="1697355" y="2059305"/>
                </a:lnTo>
                <a:lnTo>
                  <a:pt x="1645285" y="2086610"/>
                </a:lnTo>
                <a:lnTo>
                  <a:pt x="1591310" y="2111375"/>
                </a:lnTo>
                <a:lnTo>
                  <a:pt x="1536700" y="2133600"/>
                </a:lnTo>
                <a:lnTo>
                  <a:pt x="1480820" y="2153285"/>
                </a:lnTo>
                <a:lnTo>
                  <a:pt x="1424305" y="2169795"/>
                </a:lnTo>
                <a:lnTo>
                  <a:pt x="1366520" y="2183130"/>
                </a:lnTo>
                <a:lnTo>
                  <a:pt x="1308735" y="2193290"/>
                </a:lnTo>
                <a:lnTo>
                  <a:pt x="1249680" y="2200910"/>
                </a:lnTo>
                <a:lnTo>
                  <a:pt x="1190625" y="2205990"/>
                </a:lnTo>
                <a:lnTo>
                  <a:pt x="1131570" y="2207260"/>
                </a:lnTo>
                <a:lnTo>
                  <a:pt x="1131570" y="2206625"/>
                </a:lnTo>
                <a:lnTo>
                  <a:pt x="1072514" y="2205355"/>
                </a:lnTo>
                <a:lnTo>
                  <a:pt x="1013460" y="2200275"/>
                </a:lnTo>
                <a:lnTo>
                  <a:pt x="954405" y="2193290"/>
                </a:lnTo>
                <a:lnTo>
                  <a:pt x="896620" y="2182495"/>
                </a:lnTo>
                <a:lnTo>
                  <a:pt x="838835" y="2169160"/>
                </a:lnTo>
                <a:lnTo>
                  <a:pt x="782320" y="2152650"/>
                </a:lnTo>
                <a:lnTo>
                  <a:pt x="726439" y="2133600"/>
                </a:lnTo>
                <a:lnTo>
                  <a:pt x="671195" y="2111375"/>
                </a:lnTo>
                <a:lnTo>
                  <a:pt x="617855" y="2086610"/>
                </a:lnTo>
                <a:lnTo>
                  <a:pt x="565785" y="2058670"/>
                </a:lnTo>
                <a:lnTo>
                  <a:pt x="515620" y="2028825"/>
                </a:lnTo>
                <a:lnTo>
                  <a:pt x="466725" y="1995805"/>
                </a:lnTo>
                <a:lnTo>
                  <a:pt x="419735" y="1960880"/>
                </a:lnTo>
                <a:lnTo>
                  <a:pt x="374650" y="1923415"/>
                </a:lnTo>
                <a:lnTo>
                  <a:pt x="331470" y="1883410"/>
                </a:lnTo>
                <a:lnTo>
                  <a:pt x="290830" y="1841500"/>
                </a:lnTo>
                <a:lnTo>
                  <a:pt x="252095" y="1797685"/>
                </a:lnTo>
                <a:lnTo>
                  <a:pt x="216535" y="1751965"/>
                </a:lnTo>
                <a:lnTo>
                  <a:pt x="182880" y="1704340"/>
                </a:lnTo>
                <a:lnTo>
                  <a:pt x="151764" y="1655445"/>
                </a:lnTo>
                <a:lnTo>
                  <a:pt x="123825" y="1604645"/>
                </a:lnTo>
                <a:lnTo>
                  <a:pt x="97789" y="1552575"/>
                </a:lnTo>
                <a:lnTo>
                  <a:pt x="75564" y="1499235"/>
                </a:lnTo>
                <a:lnTo>
                  <a:pt x="55245" y="1444625"/>
                </a:lnTo>
                <a:lnTo>
                  <a:pt x="38735" y="1389380"/>
                </a:lnTo>
                <a:lnTo>
                  <a:pt x="24764" y="1332865"/>
                </a:lnTo>
                <a:lnTo>
                  <a:pt x="13970" y="1276350"/>
                </a:lnTo>
                <a:lnTo>
                  <a:pt x="6350" y="1219200"/>
                </a:lnTo>
                <a:lnTo>
                  <a:pt x="1270" y="1161415"/>
                </a:lnTo>
                <a:lnTo>
                  <a:pt x="0" y="110363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92420" y="920762"/>
            <a:ext cx="1263650" cy="10883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635" algn="ctr">
              <a:lnSpc>
                <a:spcPts val="2070"/>
              </a:lnSpc>
              <a:spcBef>
                <a:spcPts val="244"/>
              </a:spcBef>
            </a:pPr>
            <a:r>
              <a:rPr sz="1800" spc="-5" dirty="0">
                <a:solidFill>
                  <a:srgbClr val="FFFFFF"/>
                </a:solidFill>
              </a:rPr>
              <a:t>КАКВО  ПРАВИ  SKELLET  РА</a:t>
            </a:r>
            <a:r>
              <a:rPr sz="1800" dirty="0">
                <a:solidFill>
                  <a:srgbClr val="FFFFFF"/>
                </a:solidFill>
              </a:rPr>
              <a:t>З</a:t>
            </a:r>
            <a:r>
              <a:rPr sz="1800" spc="-5" dirty="0">
                <a:solidFill>
                  <a:srgbClr val="FFFFFF"/>
                </a:solidFill>
              </a:rPr>
              <a:t>ЛИЧНИ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755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E8F5B2-EAE1-49A8-9DC2-2018D490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49" y="3155"/>
            <a:ext cx="3865199" cy="75596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8629" y="299732"/>
            <a:ext cx="375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3E3E3E"/>
                </a:solidFill>
                <a:latin typeface="Arial"/>
                <a:cs typeface="Arial"/>
              </a:rPr>
              <a:t>СТАБИЛНОСТ </a:t>
            </a:r>
            <a:r>
              <a:rPr sz="2000" b="1" spc="70" dirty="0">
                <a:solidFill>
                  <a:srgbClr val="3E3E3E"/>
                </a:solidFill>
                <a:latin typeface="Arial"/>
                <a:cs typeface="Arial"/>
              </a:rPr>
              <a:t>И</a:t>
            </a:r>
            <a:r>
              <a:rPr sz="200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3E3E3E"/>
                </a:solidFill>
                <a:latin typeface="Arial"/>
                <a:cs typeface="Arial"/>
              </a:rPr>
              <a:t>ИЗОЛАЦИЯ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1450" y="779791"/>
            <a:ext cx="4187825" cy="2849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420" indent="1270">
              <a:lnSpc>
                <a:spcPct val="110400"/>
              </a:lnSpc>
              <a:spcBef>
                <a:spcPts val="100"/>
              </a:spcBef>
            </a:pPr>
            <a:r>
              <a:rPr b="1" spc="-5" dirty="0">
                <a:solidFill>
                  <a:srgbClr val="00AEE1"/>
                </a:solidFill>
                <a:latin typeface="Arial"/>
                <a:cs typeface="Arial"/>
              </a:rPr>
              <a:t>ГАРАНТИРАНА СТАБИЛНОСТ </a:t>
            </a:r>
            <a:r>
              <a:rPr b="1" dirty="0">
                <a:solidFill>
                  <a:srgbClr val="00AEE1"/>
                </a:solidFill>
                <a:latin typeface="Arial"/>
                <a:cs typeface="Arial"/>
              </a:rPr>
              <a:t>С </a:t>
            </a:r>
            <a:r>
              <a:rPr b="1" spc="-5" dirty="0">
                <a:solidFill>
                  <a:srgbClr val="00AEE1"/>
                </a:solidFill>
                <a:latin typeface="Arial"/>
                <a:cs typeface="Arial"/>
              </a:rPr>
              <a:t>ИЗОЛИРАНИ  САНДВИЧ</a:t>
            </a:r>
            <a:r>
              <a:rPr b="1" dirty="0">
                <a:solidFill>
                  <a:srgbClr val="00AEE1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AEE1"/>
                </a:solidFill>
                <a:latin typeface="Arial"/>
                <a:cs typeface="Arial"/>
              </a:rPr>
              <a:t>ПАНЕЛИ</a:t>
            </a:r>
            <a:endParaRPr dirty="0">
              <a:latin typeface="Arial"/>
              <a:cs typeface="Arial"/>
            </a:endParaRPr>
          </a:p>
          <a:p>
            <a:pPr marL="12700" marR="5080" indent="1270">
              <a:lnSpc>
                <a:spcPct val="110000"/>
              </a:lnSpc>
            </a:pPr>
            <a:endParaRPr lang="en-US" sz="1200" spc="50" dirty="0">
              <a:solidFill>
                <a:srgbClr val="040404"/>
              </a:solidFill>
              <a:latin typeface="Arial"/>
              <a:cs typeface="Arial"/>
            </a:endParaRPr>
          </a:p>
          <a:p>
            <a:pPr marL="12700" marR="5080" indent="1270">
              <a:lnSpc>
                <a:spcPct val="110000"/>
              </a:lnSpc>
            </a:pPr>
            <a:r>
              <a:rPr sz="1200" spc="50" dirty="0" err="1" smtClean="0">
                <a:solidFill>
                  <a:srgbClr val="040404"/>
                </a:solidFill>
                <a:latin typeface="Arial"/>
                <a:cs typeface="Arial"/>
              </a:rPr>
              <a:t>За</a:t>
            </a:r>
            <a:r>
              <a:rPr sz="1200" spc="50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lang="bg-BG" sz="1200" spc="50" dirty="0" smtClean="0">
                <a:solidFill>
                  <a:srgbClr val="040404"/>
                </a:solidFill>
                <a:latin typeface="Arial"/>
                <a:cs typeface="Arial"/>
              </a:rPr>
              <a:t>да запази </a:t>
            </a:r>
            <a:r>
              <a:rPr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стабилност</a:t>
            </a:r>
            <a:r>
              <a:rPr sz="1200" spc="45" dirty="0" smtClean="0">
                <a:solidFill>
                  <a:srgbClr val="040404"/>
                </a:solidFill>
                <a:latin typeface="Arial"/>
                <a:cs typeface="Arial"/>
              </a:rPr>
              <a:t>, </a:t>
            </a:r>
            <a:r>
              <a:rPr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вс</a:t>
            </a:r>
            <a:r>
              <a:rPr lang="en-GB" sz="1200" spc="45" dirty="0" smtClean="0">
                <a:solidFill>
                  <a:srgbClr val="040404"/>
                </a:solidFill>
                <a:latin typeface="Arial"/>
                <a:cs typeface="Arial"/>
              </a:rPr>
              <a:t>e</a:t>
            </a:r>
            <a:r>
              <a:rPr lang="bg-BG"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ки</a:t>
            </a:r>
            <a:r>
              <a:rPr sz="1200" spc="45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вид скелетна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структура  изисква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определен начин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покритие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между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профилите. 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Традиционните индустриални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сгради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например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използват 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вятърни </a:t>
            </a:r>
            <a:r>
              <a:rPr sz="1200" spc="40" dirty="0">
                <a:solidFill>
                  <a:srgbClr val="040404"/>
                </a:solidFill>
                <a:latin typeface="Arial"/>
                <a:cs typeface="Arial"/>
              </a:rPr>
              <a:t>връзки,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така че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всички натоварвания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вятъра</a:t>
            </a:r>
            <a:r>
              <a:rPr sz="1200" spc="-11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да  се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озоват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 един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възел.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Оттук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необходимостта от тежки 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колони. </a:t>
            </a:r>
            <a:r>
              <a:rPr sz="1200" spc="65" dirty="0">
                <a:solidFill>
                  <a:srgbClr val="040404"/>
                </a:solidFill>
                <a:latin typeface="Arial"/>
                <a:cs typeface="Arial"/>
              </a:rPr>
              <a:t>В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традиционната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конструкция </a:t>
            </a:r>
            <a:r>
              <a:rPr sz="1200" spc="55" dirty="0" err="1">
                <a:solidFill>
                  <a:srgbClr val="040404"/>
                </a:solidFill>
                <a:latin typeface="Arial"/>
                <a:cs typeface="Arial"/>
              </a:rPr>
              <a:t>на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lang="en-GB"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Skellet</a:t>
            </a:r>
            <a:r>
              <a:rPr sz="1200" spc="45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(дърво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и 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стомана),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панелите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от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дървесни влакна обикновено 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осигуряват стабилност.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Към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двата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метода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е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прикрепен 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определен ценови</a:t>
            </a:r>
            <a:r>
              <a:rPr sz="1200" spc="-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маркер</a:t>
            </a:r>
            <a:r>
              <a:rPr sz="1000" spc="45" dirty="0">
                <a:solidFill>
                  <a:srgbClr val="040404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490" y="4070989"/>
            <a:ext cx="3540125" cy="1846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810">
              <a:lnSpc>
                <a:spcPct val="108100"/>
              </a:lnSpc>
              <a:spcBef>
                <a:spcPts val="100"/>
              </a:spcBef>
            </a:pP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Свързващо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действие се създава </a:t>
            </a:r>
            <a:r>
              <a:rPr sz="1200" spc="45" dirty="0" err="1">
                <a:solidFill>
                  <a:srgbClr val="040404"/>
                </a:solidFill>
                <a:latin typeface="Arial"/>
                <a:cs typeface="Arial"/>
              </a:rPr>
              <a:t>чрез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за</a:t>
            </a:r>
            <a:r>
              <a:rPr lang="bg-BG"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крепване</a:t>
            </a:r>
            <a:r>
              <a:rPr sz="1200" spc="-80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на  изолираните сандвич панели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към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колоните.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Той  разпределя натоварванията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вятъра равномерно  по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всички</a:t>
            </a:r>
            <a:r>
              <a:rPr sz="1200" spc="-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колони.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7900"/>
              </a:lnSpc>
              <a:spcBef>
                <a:spcPts val="315"/>
              </a:spcBef>
            </a:pP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Благодарение </a:t>
            </a:r>
            <a:r>
              <a:rPr sz="1200" spc="50" dirty="0" err="1">
                <a:solidFill>
                  <a:srgbClr val="040404"/>
                </a:solidFill>
                <a:latin typeface="Arial"/>
                <a:cs typeface="Arial"/>
              </a:rPr>
              <a:t>на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за</a:t>
            </a:r>
            <a:r>
              <a:rPr lang="bg-BG"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крепва</a:t>
            </a:r>
            <a:r>
              <a:rPr sz="1200" spc="45" dirty="0" err="1" smtClean="0">
                <a:solidFill>
                  <a:srgbClr val="040404"/>
                </a:solidFill>
                <a:latin typeface="Arial"/>
                <a:cs typeface="Arial"/>
              </a:rPr>
              <a:t>нето</a:t>
            </a:r>
            <a:r>
              <a:rPr sz="1200" spc="45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сандвич </a:t>
            </a:r>
            <a:r>
              <a:rPr sz="1200" spc="50" dirty="0" err="1">
                <a:solidFill>
                  <a:srgbClr val="040404"/>
                </a:solidFill>
                <a:latin typeface="Arial"/>
                <a:cs typeface="Arial"/>
              </a:rPr>
              <a:t>панелът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 err="1" smtClean="0">
                <a:solidFill>
                  <a:srgbClr val="040404"/>
                </a:solidFill>
                <a:latin typeface="Arial"/>
                <a:cs typeface="Arial"/>
              </a:rPr>
              <a:t>създава</a:t>
            </a:r>
            <a:r>
              <a:rPr sz="1200" spc="50" dirty="0" smtClean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непрекъсната  топлоизолационна обвивка без термичен</a:t>
            </a:r>
            <a:r>
              <a:rPr sz="1200" spc="-2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040404"/>
                </a:solidFill>
                <a:latin typeface="Arial"/>
                <a:cs typeface="Arial"/>
              </a:rPr>
              <a:t>мост..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4050" y="4993016"/>
            <a:ext cx="2299970" cy="2192020"/>
          </a:xfrm>
          <a:custGeom>
            <a:avLst/>
            <a:gdLst/>
            <a:ahLst/>
            <a:cxnLst/>
            <a:rect l="l" t="t" r="r" b="b"/>
            <a:pathLst>
              <a:path w="2180590" h="2192020">
                <a:moveTo>
                  <a:pt x="1090295" y="0"/>
                </a:moveTo>
                <a:lnTo>
                  <a:pt x="1033144" y="1270"/>
                </a:lnTo>
                <a:lnTo>
                  <a:pt x="976630" y="5715"/>
                </a:lnTo>
                <a:lnTo>
                  <a:pt x="919480" y="13335"/>
                </a:lnTo>
                <a:lnTo>
                  <a:pt x="863600" y="24130"/>
                </a:lnTo>
                <a:lnTo>
                  <a:pt x="808355" y="37465"/>
                </a:lnTo>
                <a:lnTo>
                  <a:pt x="753110" y="53340"/>
                </a:lnTo>
                <a:lnTo>
                  <a:pt x="699770" y="73025"/>
                </a:lnTo>
                <a:lnTo>
                  <a:pt x="647065" y="94615"/>
                </a:lnTo>
                <a:lnTo>
                  <a:pt x="594995" y="119380"/>
                </a:lnTo>
                <a:lnTo>
                  <a:pt x="545465" y="146685"/>
                </a:lnTo>
                <a:lnTo>
                  <a:pt x="496570" y="176530"/>
                </a:lnTo>
                <a:lnTo>
                  <a:pt x="449580" y="209550"/>
                </a:lnTo>
                <a:lnTo>
                  <a:pt x="403860" y="244475"/>
                </a:lnTo>
                <a:lnTo>
                  <a:pt x="360680" y="281305"/>
                </a:lnTo>
                <a:lnTo>
                  <a:pt x="319405" y="321310"/>
                </a:lnTo>
                <a:lnTo>
                  <a:pt x="280035" y="362585"/>
                </a:lnTo>
                <a:lnTo>
                  <a:pt x="243204" y="406400"/>
                </a:lnTo>
                <a:lnTo>
                  <a:pt x="208279" y="451485"/>
                </a:lnTo>
                <a:lnTo>
                  <a:pt x="175895" y="499110"/>
                </a:lnTo>
                <a:lnTo>
                  <a:pt x="146050" y="548005"/>
                </a:lnTo>
                <a:lnTo>
                  <a:pt x="118745" y="598170"/>
                </a:lnTo>
                <a:lnTo>
                  <a:pt x="93979" y="650240"/>
                </a:lnTo>
                <a:lnTo>
                  <a:pt x="72389" y="702945"/>
                </a:lnTo>
                <a:lnTo>
                  <a:pt x="53339" y="757555"/>
                </a:lnTo>
                <a:lnTo>
                  <a:pt x="37465" y="812165"/>
                </a:lnTo>
                <a:lnTo>
                  <a:pt x="24129" y="868045"/>
                </a:lnTo>
                <a:lnTo>
                  <a:pt x="13335" y="924560"/>
                </a:lnTo>
                <a:lnTo>
                  <a:pt x="5715" y="981710"/>
                </a:lnTo>
                <a:lnTo>
                  <a:pt x="1270" y="1038860"/>
                </a:lnTo>
                <a:lnTo>
                  <a:pt x="0" y="1096010"/>
                </a:lnTo>
                <a:lnTo>
                  <a:pt x="1270" y="1153160"/>
                </a:lnTo>
                <a:lnTo>
                  <a:pt x="6350" y="1210310"/>
                </a:lnTo>
                <a:lnTo>
                  <a:pt x="13335" y="1267460"/>
                </a:lnTo>
                <a:lnTo>
                  <a:pt x="24129" y="1323975"/>
                </a:lnTo>
                <a:lnTo>
                  <a:pt x="37465" y="1379855"/>
                </a:lnTo>
                <a:lnTo>
                  <a:pt x="53339" y="1434465"/>
                </a:lnTo>
                <a:lnTo>
                  <a:pt x="72389" y="1488440"/>
                </a:lnTo>
                <a:lnTo>
                  <a:pt x="94614" y="1541780"/>
                </a:lnTo>
                <a:lnTo>
                  <a:pt x="118745" y="1593215"/>
                </a:lnTo>
                <a:lnTo>
                  <a:pt x="146050" y="1644015"/>
                </a:lnTo>
                <a:lnTo>
                  <a:pt x="175895" y="1692910"/>
                </a:lnTo>
                <a:lnTo>
                  <a:pt x="208279" y="1739900"/>
                </a:lnTo>
                <a:lnTo>
                  <a:pt x="243204" y="1785620"/>
                </a:lnTo>
                <a:lnTo>
                  <a:pt x="280035" y="1828800"/>
                </a:lnTo>
                <a:lnTo>
                  <a:pt x="319405" y="1870710"/>
                </a:lnTo>
                <a:lnTo>
                  <a:pt x="360680" y="1910080"/>
                </a:lnTo>
                <a:lnTo>
                  <a:pt x="404495" y="1947545"/>
                </a:lnTo>
                <a:lnTo>
                  <a:pt x="449580" y="1982470"/>
                </a:lnTo>
                <a:lnTo>
                  <a:pt x="496570" y="2014855"/>
                </a:lnTo>
                <a:lnTo>
                  <a:pt x="545465" y="2044700"/>
                </a:lnTo>
                <a:lnTo>
                  <a:pt x="595630" y="2072005"/>
                </a:lnTo>
                <a:lnTo>
                  <a:pt x="647065" y="2096770"/>
                </a:lnTo>
                <a:lnTo>
                  <a:pt x="699770" y="2118360"/>
                </a:lnTo>
                <a:lnTo>
                  <a:pt x="753745" y="2138045"/>
                </a:lnTo>
                <a:lnTo>
                  <a:pt x="808355" y="2153920"/>
                </a:lnTo>
                <a:lnTo>
                  <a:pt x="863600" y="2167255"/>
                </a:lnTo>
                <a:lnTo>
                  <a:pt x="920114" y="2178050"/>
                </a:lnTo>
                <a:lnTo>
                  <a:pt x="976630" y="2185670"/>
                </a:lnTo>
                <a:lnTo>
                  <a:pt x="1033144" y="2190115"/>
                </a:lnTo>
                <a:lnTo>
                  <a:pt x="1090295" y="2191385"/>
                </a:lnTo>
                <a:lnTo>
                  <a:pt x="1090295" y="2192020"/>
                </a:lnTo>
                <a:lnTo>
                  <a:pt x="1147445" y="2190750"/>
                </a:lnTo>
                <a:lnTo>
                  <a:pt x="1203959" y="2185670"/>
                </a:lnTo>
                <a:lnTo>
                  <a:pt x="1260475" y="2178685"/>
                </a:lnTo>
                <a:lnTo>
                  <a:pt x="1316989" y="2167890"/>
                </a:lnTo>
                <a:lnTo>
                  <a:pt x="1372234" y="2154555"/>
                </a:lnTo>
                <a:lnTo>
                  <a:pt x="1426845" y="2138045"/>
                </a:lnTo>
                <a:lnTo>
                  <a:pt x="1480820" y="2118995"/>
                </a:lnTo>
                <a:lnTo>
                  <a:pt x="1533525" y="2096770"/>
                </a:lnTo>
                <a:lnTo>
                  <a:pt x="1584959" y="2072640"/>
                </a:lnTo>
                <a:lnTo>
                  <a:pt x="1635125" y="2044700"/>
                </a:lnTo>
                <a:lnTo>
                  <a:pt x="1684020" y="2014855"/>
                </a:lnTo>
                <a:lnTo>
                  <a:pt x="1731009" y="1982470"/>
                </a:lnTo>
                <a:lnTo>
                  <a:pt x="1776095" y="1947545"/>
                </a:lnTo>
                <a:lnTo>
                  <a:pt x="1819275" y="1910080"/>
                </a:lnTo>
                <a:lnTo>
                  <a:pt x="1860550" y="1870710"/>
                </a:lnTo>
                <a:lnTo>
                  <a:pt x="1899920" y="1829435"/>
                </a:lnTo>
                <a:lnTo>
                  <a:pt x="1937384" y="1785620"/>
                </a:lnTo>
                <a:lnTo>
                  <a:pt x="1971675" y="1739900"/>
                </a:lnTo>
                <a:lnTo>
                  <a:pt x="2004059" y="1692910"/>
                </a:lnTo>
                <a:lnTo>
                  <a:pt x="2033905" y="1644015"/>
                </a:lnTo>
                <a:lnTo>
                  <a:pt x="2061209" y="1593215"/>
                </a:lnTo>
                <a:lnTo>
                  <a:pt x="2085975" y="1541780"/>
                </a:lnTo>
                <a:lnTo>
                  <a:pt x="2107565" y="1488440"/>
                </a:lnTo>
                <a:lnTo>
                  <a:pt x="2126615" y="1434465"/>
                </a:lnTo>
                <a:lnTo>
                  <a:pt x="2143125" y="1379855"/>
                </a:lnTo>
                <a:lnTo>
                  <a:pt x="2156460" y="1323975"/>
                </a:lnTo>
                <a:lnTo>
                  <a:pt x="2166620" y="1267460"/>
                </a:lnTo>
                <a:lnTo>
                  <a:pt x="2174240" y="1210310"/>
                </a:lnTo>
                <a:lnTo>
                  <a:pt x="2178685" y="1153160"/>
                </a:lnTo>
                <a:lnTo>
                  <a:pt x="2179955" y="1096010"/>
                </a:lnTo>
                <a:lnTo>
                  <a:pt x="2180590" y="1096010"/>
                </a:lnTo>
                <a:lnTo>
                  <a:pt x="2179320" y="1038860"/>
                </a:lnTo>
                <a:lnTo>
                  <a:pt x="2174875" y="981710"/>
                </a:lnTo>
                <a:lnTo>
                  <a:pt x="2167255" y="924560"/>
                </a:lnTo>
                <a:lnTo>
                  <a:pt x="2156460" y="868045"/>
                </a:lnTo>
                <a:lnTo>
                  <a:pt x="2143125" y="812165"/>
                </a:lnTo>
                <a:lnTo>
                  <a:pt x="2127250" y="757555"/>
                </a:lnTo>
                <a:lnTo>
                  <a:pt x="2108200" y="702945"/>
                </a:lnTo>
                <a:lnTo>
                  <a:pt x="2086609" y="650240"/>
                </a:lnTo>
                <a:lnTo>
                  <a:pt x="2061845" y="598170"/>
                </a:lnTo>
                <a:lnTo>
                  <a:pt x="2034539" y="548005"/>
                </a:lnTo>
                <a:lnTo>
                  <a:pt x="2004695" y="499110"/>
                </a:lnTo>
                <a:lnTo>
                  <a:pt x="1972309" y="451485"/>
                </a:lnTo>
                <a:lnTo>
                  <a:pt x="1937384" y="406400"/>
                </a:lnTo>
                <a:lnTo>
                  <a:pt x="1900555" y="362585"/>
                </a:lnTo>
                <a:lnTo>
                  <a:pt x="1861184" y="321310"/>
                </a:lnTo>
                <a:lnTo>
                  <a:pt x="1819909" y="281305"/>
                </a:lnTo>
                <a:lnTo>
                  <a:pt x="1776730" y="244475"/>
                </a:lnTo>
                <a:lnTo>
                  <a:pt x="1731009" y="209550"/>
                </a:lnTo>
                <a:lnTo>
                  <a:pt x="1684020" y="176530"/>
                </a:lnTo>
                <a:lnTo>
                  <a:pt x="1635759" y="146685"/>
                </a:lnTo>
                <a:lnTo>
                  <a:pt x="1585595" y="119380"/>
                </a:lnTo>
                <a:lnTo>
                  <a:pt x="1533525" y="94615"/>
                </a:lnTo>
                <a:lnTo>
                  <a:pt x="1480820" y="73025"/>
                </a:lnTo>
                <a:lnTo>
                  <a:pt x="1427480" y="53340"/>
                </a:lnTo>
                <a:lnTo>
                  <a:pt x="1372234" y="37465"/>
                </a:lnTo>
                <a:lnTo>
                  <a:pt x="1316989" y="24130"/>
                </a:lnTo>
                <a:lnTo>
                  <a:pt x="1261109" y="13335"/>
                </a:lnTo>
                <a:lnTo>
                  <a:pt x="1203959" y="5715"/>
                </a:lnTo>
                <a:lnTo>
                  <a:pt x="1147445" y="1270"/>
                </a:lnTo>
                <a:lnTo>
                  <a:pt x="1090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3430" y="4993016"/>
            <a:ext cx="2180590" cy="2192020"/>
          </a:xfrm>
          <a:custGeom>
            <a:avLst/>
            <a:gdLst/>
            <a:ahLst/>
            <a:cxnLst/>
            <a:rect l="l" t="t" r="r" b="b"/>
            <a:pathLst>
              <a:path w="2180590" h="2192020">
                <a:moveTo>
                  <a:pt x="0" y="1096010"/>
                </a:moveTo>
                <a:lnTo>
                  <a:pt x="1270" y="1038860"/>
                </a:lnTo>
                <a:lnTo>
                  <a:pt x="5715" y="981710"/>
                </a:lnTo>
                <a:lnTo>
                  <a:pt x="13335" y="924560"/>
                </a:lnTo>
                <a:lnTo>
                  <a:pt x="24129" y="868045"/>
                </a:lnTo>
                <a:lnTo>
                  <a:pt x="37465" y="812165"/>
                </a:lnTo>
                <a:lnTo>
                  <a:pt x="53339" y="757555"/>
                </a:lnTo>
                <a:lnTo>
                  <a:pt x="72389" y="702945"/>
                </a:lnTo>
                <a:lnTo>
                  <a:pt x="93979" y="650240"/>
                </a:lnTo>
                <a:lnTo>
                  <a:pt x="118745" y="598170"/>
                </a:lnTo>
                <a:lnTo>
                  <a:pt x="146050" y="548005"/>
                </a:lnTo>
                <a:lnTo>
                  <a:pt x="175895" y="499110"/>
                </a:lnTo>
                <a:lnTo>
                  <a:pt x="208279" y="451485"/>
                </a:lnTo>
                <a:lnTo>
                  <a:pt x="243204" y="406400"/>
                </a:lnTo>
                <a:lnTo>
                  <a:pt x="280035" y="362585"/>
                </a:lnTo>
                <a:lnTo>
                  <a:pt x="319405" y="321310"/>
                </a:lnTo>
                <a:lnTo>
                  <a:pt x="360680" y="281305"/>
                </a:lnTo>
                <a:lnTo>
                  <a:pt x="403860" y="244475"/>
                </a:lnTo>
                <a:lnTo>
                  <a:pt x="449580" y="209550"/>
                </a:lnTo>
                <a:lnTo>
                  <a:pt x="496570" y="176530"/>
                </a:lnTo>
                <a:lnTo>
                  <a:pt x="545465" y="146685"/>
                </a:lnTo>
                <a:lnTo>
                  <a:pt x="594995" y="119380"/>
                </a:lnTo>
                <a:lnTo>
                  <a:pt x="647065" y="94615"/>
                </a:lnTo>
                <a:lnTo>
                  <a:pt x="699770" y="73025"/>
                </a:lnTo>
                <a:lnTo>
                  <a:pt x="753110" y="53340"/>
                </a:lnTo>
                <a:lnTo>
                  <a:pt x="808355" y="37465"/>
                </a:lnTo>
                <a:lnTo>
                  <a:pt x="863600" y="24130"/>
                </a:lnTo>
                <a:lnTo>
                  <a:pt x="919480" y="13335"/>
                </a:lnTo>
                <a:lnTo>
                  <a:pt x="976630" y="5715"/>
                </a:lnTo>
                <a:lnTo>
                  <a:pt x="1033144" y="1270"/>
                </a:lnTo>
                <a:lnTo>
                  <a:pt x="1090295" y="0"/>
                </a:lnTo>
                <a:lnTo>
                  <a:pt x="1147445" y="1270"/>
                </a:lnTo>
                <a:lnTo>
                  <a:pt x="1203959" y="5715"/>
                </a:lnTo>
                <a:lnTo>
                  <a:pt x="1261109" y="13335"/>
                </a:lnTo>
                <a:lnTo>
                  <a:pt x="1316989" y="24130"/>
                </a:lnTo>
                <a:lnTo>
                  <a:pt x="1372234" y="37465"/>
                </a:lnTo>
                <a:lnTo>
                  <a:pt x="1427480" y="53340"/>
                </a:lnTo>
                <a:lnTo>
                  <a:pt x="1480820" y="73025"/>
                </a:lnTo>
                <a:lnTo>
                  <a:pt x="1533525" y="94615"/>
                </a:lnTo>
                <a:lnTo>
                  <a:pt x="1585595" y="119380"/>
                </a:lnTo>
                <a:lnTo>
                  <a:pt x="1635759" y="146685"/>
                </a:lnTo>
                <a:lnTo>
                  <a:pt x="1684020" y="176530"/>
                </a:lnTo>
                <a:lnTo>
                  <a:pt x="1731009" y="209550"/>
                </a:lnTo>
                <a:lnTo>
                  <a:pt x="1776730" y="244475"/>
                </a:lnTo>
                <a:lnTo>
                  <a:pt x="1819909" y="281305"/>
                </a:lnTo>
                <a:lnTo>
                  <a:pt x="1861184" y="321310"/>
                </a:lnTo>
                <a:lnTo>
                  <a:pt x="1900555" y="362585"/>
                </a:lnTo>
                <a:lnTo>
                  <a:pt x="1937384" y="406400"/>
                </a:lnTo>
                <a:lnTo>
                  <a:pt x="1972309" y="451485"/>
                </a:lnTo>
                <a:lnTo>
                  <a:pt x="2004695" y="499110"/>
                </a:lnTo>
                <a:lnTo>
                  <a:pt x="2034539" y="548005"/>
                </a:lnTo>
                <a:lnTo>
                  <a:pt x="2061845" y="598170"/>
                </a:lnTo>
                <a:lnTo>
                  <a:pt x="2086609" y="650240"/>
                </a:lnTo>
                <a:lnTo>
                  <a:pt x="2108200" y="702945"/>
                </a:lnTo>
                <a:lnTo>
                  <a:pt x="2127250" y="757555"/>
                </a:lnTo>
                <a:lnTo>
                  <a:pt x="2143125" y="812165"/>
                </a:lnTo>
                <a:lnTo>
                  <a:pt x="2156460" y="868045"/>
                </a:lnTo>
                <a:lnTo>
                  <a:pt x="2167255" y="924560"/>
                </a:lnTo>
                <a:lnTo>
                  <a:pt x="2174875" y="981710"/>
                </a:lnTo>
                <a:lnTo>
                  <a:pt x="2179320" y="1038860"/>
                </a:lnTo>
                <a:lnTo>
                  <a:pt x="2180590" y="1096010"/>
                </a:lnTo>
                <a:lnTo>
                  <a:pt x="2179955" y="1096010"/>
                </a:lnTo>
                <a:lnTo>
                  <a:pt x="2178685" y="1153160"/>
                </a:lnTo>
                <a:lnTo>
                  <a:pt x="2174240" y="1210310"/>
                </a:lnTo>
                <a:lnTo>
                  <a:pt x="2166620" y="1267460"/>
                </a:lnTo>
                <a:lnTo>
                  <a:pt x="2156460" y="1323975"/>
                </a:lnTo>
                <a:lnTo>
                  <a:pt x="2143125" y="1379855"/>
                </a:lnTo>
                <a:lnTo>
                  <a:pt x="2126615" y="1434465"/>
                </a:lnTo>
                <a:lnTo>
                  <a:pt x="2107565" y="1488440"/>
                </a:lnTo>
                <a:lnTo>
                  <a:pt x="2085975" y="1541780"/>
                </a:lnTo>
                <a:lnTo>
                  <a:pt x="2061209" y="1593215"/>
                </a:lnTo>
                <a:lnTo>
                  <a:pt x="2033905" y="1644015"/>
                </a:lnTo>
                <a:lnTo>
                  <a:pt x="2004059" y="1692910"/>
                </a:lnTo>
                <a:lnTo>
                  <a:pt x="1971675" y="1739900"/>
                </a:lnTo>
                <a:lnTo>
                  <a:pt x="1937384" y="1785620"/>
                </a:lnTo>
                <a:lnTo>
                  <a:pt x="1899920" y="1829435"/>
                </a:lnTo>
                <a:lnTo>
                  <a:pt x="1860550" y="1870710"/>
                </a:lnTo>
                <a:lnTo>
                  <a:pt x="1819275" y="1910080"/>
                </a:lnTo>
                <a:lnTo>
                  <a:pt x="1776095" y="1947545"/>
                </a:lnTo>
                <a:lnTo>
                  <a:pt x="1731009" y="1982470"/>
                </a:lnTo>
                <a:lnTo>
                  <a:pt x="1684020" y="2014855"/>
                </a:lnTo>
                <a:lnTo>
                  <a:pt x="1635125" y="2044700"/>
                </a:lnTo>
                <a:lnTo>
                  <a:pt x="1584959" y="2072640"/>
                </a:lnTo>
                <a:lnTo>
                  <a:pt x="1533525" y="2096770"/>
                </a:lnTo>
                <a:lnTo>
                  <a:pt x="1480820" y="2118995"/>
                </a:lnTo>
                <a:lnTo>
                  <a:pt x="1426845" y="2138045"/>
                </a:lnTo>
                <a:lnTo>
                  <a:pt x="1372234" y="2154555"/>
                </a:lnTo>
                <a:lnTo>
                  <a:pt x="1316989" y="2167890"/>
                </a:lnTo>
                <a:lnTo>
                  <a:pt x="1260475" y="2178685"/>
                </a:lnTo>
                <a:lnTo>
                  <a:pt x="1203959" y="2185670"/>
                </a:lnTo>
                <a:lnTo>
                  <a:pt x="1147445" y="2190750"/>
                </a:lnTo>
                <a:lnTo>
                  <a:pt x="1090295" y="2192020"/>
                </a:lnTo>
                <a:lnTo>
                  <a:pt x="1090295" y="2191385"/>
                </a:lnTo>
                <a:lnTo>
                  <a:pt x="1033144" y="2190115"/>
                </a:lnTo>
                <a:lnTo>
                  <a:pt x="976630" y="2185670"/>
                </a:lnTo>
                <a:lnTo>
                  <a:pt x="920114" y="2178050"/>
                </a:lnTo>
                <a:lnTo>
                  <a:pt x="863600" y="2167255"/>
                </a:lnTo>
                <a:lnTo>
                  <a:pt x="808355" y="2153920"/>
                </a:lnTo>
                <a:lnTo>
                  <a:pt x="753745" y="2138045"/>
                </a:lnTo>
                <a:lnTo>
                  <a:pt x="699770" y="2118360"/>
                </a:lnTo>
                <a:lnTo>
                  <a:pt x="647065" y="2096770"/>
                </a:lnTo>
                <a:lnTo>
                  <a:pt x="595630" y="2072005"/>
                </a:lnTo>
                <a:lnTo>
                  <a:pt x="545465" y="2044700"/>
                </a:lnTo>
                <a:lnTo>
                  <a:pt x="496570" y="2014855"/>
                </a:lnTo>
                <a:lnTo>
                  <a:pt x="449580" y="1982470"/>
                </a:lnTo>
                <a:lnTo>
                  <a:pt x="404495" y="1947545"/>
                </a:lnTo>
                <a:lnTo>
                  <a:pt x="360680" y="1910080"/>
                </a:lnTo>
                <a:lnTo>
                  <a:pt x="319405" y="1870710"/>
                </a:lnTo>
                <a:lnTo>
                  <a:pt x="280035" y="1828800"/>
                </a:lnTo>
                <a:lnTo>
                  <a:pt x="243204" y="1785620"/>
                </a:lnTo>
                <a:lnTo>
                  <a:pt x="208279" y="1739900"/>
                </a:lnTo>
                <a:lnTo>
                  <a:pt x="175895" y="1692910"/>
                </a:lnTo>
                <a:lnTo>
                  <a:pt x="146050" y="1644015"/>
                </a:lnTo>
                <a:lnTo>
                  <a:pt x="118745" y="1593215"/>
                </a:lnTo>
                <a:lnTo>
                  <a:pt x="94614" y="1541780"/>
                </a:lnTo>
                <a:lnTo>
                  <a:pt x="72389" y="1488440"/>
                </a:lnTo>
                <a:lnTo>
                  <a:pt x="53339" y="1434465"/>
                </a:lnTo>
                <a:lnTo>
                  <a:pt x="37465" y="1379855"/>
                </a:lnTo>
                <a:lnTo>
                  <a:pt x="24129" y="1323975"/>
                </a:lnTo>
                <a:lnTo>
                  <a:pt x="13335" y="1267460"/>
                </a:lnTo>
                <a:lnTo>
                  <a:pt x="6350" y="1210310"/>
                </a:lnTo>
                <a:lnTo>
                  <a:pt x="1270" y="1153160"/>
                </a:lnTo>
                <a:lnTo>
                  <a:pt x="0" y="10960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1900" y="5455932"/>
            <a:ext cx="1263650" cy="10883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207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КАКВО  ПРАВИ  SKELLET  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ЛИЧНИ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755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B98121-64B4-44B4-8220-C344D31B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" y="0"/>
            <a:ext cx="3780039" cy="755969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340372"/>
            <a:ext cx="1522095" cy="8724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</a:pP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СКЕЛЕТ  СПАНТИ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7679" y="1281441"/>
            <a:ext cx="4458970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solidFill>
                  <a:srgbClr val="00AEE1"/>
                </a:solidFill>
                <a:latin typeface="Arial"/>
                <a:cs typeface="Arial"/>
              </a:rPr>
              <a:t>ОПТИМАЛНА</a:t>
            </a:r>
            <a:r>
              <a:rPr b="1" spc="25" dirty="0">
                <a:solidFill>
                  <a:srgbClr val="00AEE1"/>
                </a:solidFill>
                <a:latin typeface="Arial"/>
                <a:cs typeface="Arial"/>
              </a:rPr>
              <a:t> </a:t>
            </a:r>
            <a:r>
              <a:rPr b="1" spc="90" dirty="0">
                <a:solidFill>
                  <a:srgbClr val="00AEE1"/>
                </a:solidFill>
                <a:latin typeface="Arial"/>
                <a:cs typeface="Arial"/>
              </a:rPr>
              <a:t>МОЩНОСТ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</a:pP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Традиционната стоманена </a:t>
            </a:r>
            <a:r>
              <a:rPr sz="1200" spc="45" dirty="0" err="1">
                <a:solidFill>
                  <a:srgbClr val="020202"/>
                </a:solidFill>
                <a:latin typeface="Arial"/>
                <a:cs typeface="Arial"/>
              </a:rPr>
              <a:t>конструкция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bg-BG" sz="1200" spc="45" dirty="0" smtClean="0">
                <a:solidFill>
                  <a:srgbClr val="020202"/>
                </a:solidFill>
                <a:latin typeface="Arial"/>
                <a:cs typeface="Arial"/>
              </a:rPr>
              <a:t>се свързва чрез </a:t>
            </a:r>
            <a:r>
              <a:rPr sz="1200" spc="4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заваряване.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Това  </a:t>
            </a:r>
            <a:r>
              <a:rPr sz="1200" spc="50" dirty="0" err="1">
                <a:solidFill>
                  <a:srgbClr val="020202"/>
                </a:solidFill>
                <a:latin typeface="Arial"/>
                <a:cs typeface="Arial"/>
              </a:rPr>
              <a:t>прави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рамкови</a:t>
            </a:r>
            <a:r>
              <a:rPr lang="bg-BG" sz="1200" spc="50" dirty="0" smtClean="0">
                <a:solidFill>
                  <a:srgbClr val="020202"/>
                </a:solidFill>
                <a:latin typeface="Arial"/>
                <a:cs typeface="Arial"/>
              </a:rPr>
              <a:t>те</a:t>
            </a:r>
            <a:r>
              <a:rPr sz="1200" spc="50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020202"/>
                </a:solidFill>
                <a:latin typeface="Arial"/>
                <a:cs typeface="Arial"/>
              </a:rPr>
              <a:t>ферми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скъпи.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Този проблем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не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възниква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при</a:t>
            </a:r>
            <a:r>
              <a:rPr sz="1200" spc="-13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020202"/>
                </a:solidFill>
                <a:latin typeface="Arial"/>
                <a:cs typeface="Arial"/>
              </a:rPr>
              <a:t>Skellet. 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Всички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възможни </a:t>
            </a:r>
            <a:r>
              <a:rPr sz="1200" spc="60" dirty="0">
                <a:solidFill>
                  <a:srgbClr val="020202"/>
                </a:solidFill>
                <a:latin typeface="Arial"/>
                <a:cs typeface="Arial"/>
              </a:rPr>
              <a:t>форми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са направени с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помощта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различните  свързващи </a:t>
            </a:r>
            <a:r>
              <a:rPr sz="1200" spc="45" dirty="0" err="1">
                <a:solidFill>
                  <a:srgbClr val="020202"/>
                </a:solidFill>
                <a:latin typeface="Arial"/>
                <a:cs typeface="Arial"/>
              </a:rPr>
              <a:t>части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bg-BG" sz="1200" spc="55" dirty="0" smtClean="0">
                <a:solidFill>
                  <a:srgbClr val="020202"/>
                </a:solidFill>
                <a:latin typeface="Arial"/>
                <a:cs typeface="Arial"/>
              </a:rPr>
              <a:t>които</a:t>
            </a:r>
            <a:r>
              <a:rPr sz="1200" spc="5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bg-BG" sz="1200" spc="55" dirty="0" smtClean="0">
                <a:solidFill>
                  <a:srgbClr val="020202"/>
                </a:solidFill>
                <a:latin typeface="Arial"/>
                <a:cs typeface="Arial"/>
              </a:rPr>
              <a:t>се съединяват с </a:t>
            </a:r>
            <a:r>
              <a:rPr sz="1200" spc="45" dirty="0" err="1" smtClean="0">
                <a:solidFill>
                  <a:srgbClr val="020202"/>
                </a:solidFill>
                <a:latin typeface="Arial"/>
                <a:cs typeface="Arial"/>
              </a:rPr>
              <a:t>пистолет</a:t>
            </a:r>
            <a:r>
              <a:rPr sz="1200" spc="4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за нитове. </a:t>
            </a:r>
            <a:r>
              <a:rPr sz="1200" spc="70" dirty="0">
                <a:solidFill>
                  <a:srgbClr val="020202"/>
                </a:solidFill>
                <a:latin typeface="Arial"/>
                <a:cs typeface="Arial"/>
              </a:rPr>
              <a:t>И </a:t>
            </a:r>
            <a:r>
              <a:rPr sz="1200" spc="45" dirty="0" err="1">
                <a:solidFill>
                  <a:srgbClr val="020202"/>
                </a:solidFill>
                <a:latin typeface="Arial"/>
                <a:cs typeface="Arial"/>
              </a:rPr>
              <a:t>това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bg-BG" sz="1200" spc="50" dirty="0" smtClean="0">
                <a:solidFill>
                  <a:srgbClr val="020202"/>
                </a:solidFill>
                <a:latin typeface="Arial"/>
                <a:cs typeface="Arial"/>
              </a:rPr>
              <a:t>за</a:t>
            </a:r>
            <a:r>
              <a:rPr sz="1200" spc="50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020202"/>
                </a:solidFill>
                <a:latin typeface="Arial"/>
                <a:cs typeface="Arial"/>
              </a:rPr>
              <a:t>миг. </a:t>
            </a:r>
            <a:r>
              <a:rPr lang="bg-BG" sz="1200" spc="40" dirty="0" smtClean="0">
                <a:solidFill>
                  <a:srgbClr val="020202"/>
                </a:solidFill>
                <a:latin typeface="Arial"/>
                <a:cs typeface="Arial"/>
              </a:rPr>
              <a:t>Без опасност от лоша / некачествена заварка/ или лошо обработена / предпазена/ заварка след това. </a:t>
            </a:r>
            <a:r>
              <a:rPr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Чрез</a:t>
            </a:r>
            <a:r>
              <a:rPr sz="1200" spc="50" dirty="0" smtClean="0">
                <a:solidFill>
                  <a:srgbClr val="020202"/>
                </a:solidFill>
                <a:latin typeface="Arial"/>
                <a:cs typeface="Arial"/>
              </a:rPr>
              <a:t>  </a:t>
            </a:r>
            <a:r>
              <a:rPr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за</a:t>
            </a:r>
            <a:r>
              <a:rPr lang="bg-BG"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крепване</a:t>
            </a:r>
            <a:r>
              <a:rPr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то</a:t>
            </a:r>
            <a:r>
              <a:rPr sz="1200" spc="50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покривните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панели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към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профилите, </a:t>
            </a:r>
            <a:r>
              <a:rPr lang="bg-BG" sz="1200" spc="50" dirty="0" smtClean="0">
                <a:solidFill>
                  <a:srgbClr val="020202"/>
                </a:solidFill>
                <a:latin typeface="Arial"/>
                <a:cs typeface="Arial"/>
              </a:rPr>
              <a:t>тя</a:t>
            </a:r>
            <a:r>
              <a:rPr sz="1200" spc="50" dirty="0" err="1" smtClean="0">
                <a:solidFill>
                  <a:srgbClr val="020202"/>
                </a:solidFill>
                <a:latin typeface="Arial"/>
                <a:cs typeface="Arial"/>
              </a:rPr>
              <a:t>лото</a:t>
            </a:r>
            <a:r>
              <a:rPr sz="1200" spc="50" dirty="0" smtClean="0">
                <a:solidFill>
                  <a:srgbClr val="020202"/>
                </a:solidFill>
                <a:latin typeface="Arial"/>
                <a:cs typeface="Arial"/>
              </a:rPr>
              <a:t> 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получава необходимата</a:t>
            </a:r>
            <a:r>
              <a:rPr sz="1200" spc="2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стабилност.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450" y="3629025"/>
            <a:ext cx="3884066" cy="150041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3500" marR="55244">
              <a:lnSpc>
                <a:spcPts val="1150"/>
              </a:lnSpc>
              <a:spcBef>
                <a:spcPts val="180"/>
              </a:spcBef>
            </a:pPr>
            <a:r>
              <a:rPr sz="1100" spc="50" dirty="0" err="1" smtClean="0">
                <a:solidFill>
                  <a:srgbClr val="020202"/>
                </a:solidFill>
                <a:latin typeface="Arial"/>
                <a:cs typeface="Arial"/>
              </a:rPr>
              <a:t>Рамка</a:t>
            </a:r>
            <a:r>
              <a:rPr lang="bg-BG" sz="1100" spc="50" dirty="0" smtClean="0">
                <a:solidFill>
                  <a:srgbClr val="020202"/>
                </a:solidFill>
                <a:latin typeface="Arial"/>
                <a:cs typeface="Arial"/>
              </a:rPr>
              <a:t> от</a:t>
            </a:r>
            <a:r>
              <a:rPr sz="1100" spc="50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en-GB" sz="1100" spc="50" dirty="0" err="1" smtClean="0">
                <a:solidFill>
                  <a:srgbClr val="020202"/>
                </a:solidFill>
                <a:latin typeface="Arial"/>
                <a:cs typeface="Arial"/>
              </a:rPr>
              <a:t>Skellet</a:t>
            </a:r>
            <a:r>
              <a:rPr sz="1100" spc="4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020202"/>
                </a:solidFill>
                <a:latin typeface="Arial"/>
                <a:cs typeface="Arial"/>
              </a:rPr>
              <a:t>е </a:t>
            </a:r>
            <a:r>
              <a:rPr sz="1100" spc="45" dirty="0" err="1" smtClean="0">
                <a:solidFill>
                  <a:srgbClr val="020202"/>
                </a:solidFill>
                <a:latin typeface="Arial"/>
                <a:cs typeface="Arial"/>
              </a:rPr>
              <a:t>евтина</a:t>
            </a:r>
            <a:r>
              <a:rPr lang="en-GB" sz="1100" spc="45" dirty="0" smtClean="0">
                <a:solidFill>
                  <a:srgbClr val="020202"/>
                </a:solidFill>
                <a:latin typeface="Arial"/>
                <a:cs typeface="Arial"/>
              </a:rPr>
              <a:t>,</a:t>
            </a:r>
            <a:r>
              <a:rPr sz="1100" spc="4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lang="en-GB" sz="1100" spc="45" dirty="0" smtClean="0">
                <a:solidFill>
                  <a:srgbClr val="020202"/>
                </a:solidFill>
                <a:latin typeface="Arial"/>
                <a:cs typeface="Arial"/>
              </a:rPr>
              <a:t>o</a:t>
            </a:r>
            <a:r>
              <a:rPr sz="1100" spc="50" dirty="0" err="1" smtClean="0">
                <a:solidFill>
                  <a:srgbClr val="020202"/>
                </a:solidFill>
                <a:latin typeface="Arial"/>
                <a:cs typeface="Arial"/>
              </a:rPr>
              <a:t>тчасти</a:t>
            </a:r>
            <a:r>
              <a:rPr sz="1100" spc="50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020202"/>
                </a:solidFill>
                <a:latin typeface="Arial"/>
                <a:cs typeface="Arial"/>
              </a:rPr>
              <a:t>благодарение </a:t>
            </a:r>
            <a:r>
              <a:rPr sz="1100" spc="55" dirty="0">
                <a:solidFill>
                  <a:srgbClr val="020202"/>
                </a:solidFill>
                <a:latin typeface="Arial"/>
                <a:cs typeface="Arial"/>
              </a:rPr>
              <a:t>на</a:t>
            </a:r>
            <a:r>
              <a:rPr sz="1100" spc="-13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40" dirty="0" err="1">
                <a:solidFill>
                  <a:srgbClr val="020202"/>
                </a:solidFill>
                <a:latin typeface="Arial"/>
                <a:cs typeface="Arial"/>
              </a:rPr>
              <a:t>по</a:t>
            </a:r>
            <a:r>
              <a:rPr sz="1100" spc="40" dirty="0">
                <a:solidFill>
                  <a:srgbClr val="020202"/>
                </a:solidFill>
                <a:latin typeface="Arial"/>
                <a:cs typeface="Arial"/>
              </a:rPr>
              <a:t>- </a:t>
            </a:r>
            <a:r>
              <a:rPr sz="1100" spc="45" dirty="0" err="1" smtClean="0">
                <a:solidFill>
                  <a:srgbClr val="020202"/>
                </a:solidFill>
                <a:latin typeface="Arial"/>
                <a:cs typeface="Arial"/>
              </a:rPr>
              <a:t>ниското</a:t>
            </a:r>
            <a:r>
              <a:rPr sz="1100" spc="4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020202"/>
                </a:solidFill>
                <a:latin typeface="Arial"/>
                <a:cs typeface="Arial"/>
              </a:rPr>
              <a:t>време </a:t>
            </a:r>
            <a:r>
              <a:rPr sz="1100" spc="45" dirty="0">
                <a:solidFill>
                  <a:srgbClr val="020202"/>
                </a:solidFill>
                <a:latin typeface="Arial"/>
                <a:cs typeface="Arial"/>
              </a:rPr>
              <a:t>за</a:t>
            </a:r>
            <a:r>
              <a:rPr sz="1100" spc="-1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020202"/>
                </a:solidFill>
                <a:latin typeface="Arial"/>
                <a:cs typeface="Arial"/>
              </a:rPr>
              <a:t>сглобяване.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Arial"/>
              <a:cs typeface="Arial"/>
            </a:endParaRPr>
          </a:p>
          <a:p>
            <a:pPr marL="12065" marR="5080">
              <a:lnSpc>
                <a:spcPts val="1150"/>
              </a:lnSpc>
            </a:pPr>
            <a:r>
              <a:rPr sz="1100" spc="-5" dirty="0">
                <a:latin typeface="Arial"/>
                <a:cs typeface="Arial"/>
              </a:rPr>
              <a:t>Скелетната рамка </a:t>
            </a:r>
            <a:r>
              <a:rPr sz="1100" dirty="0">
                <a:latin typeface="Arial"/>
                <a:cs typeface="Arial"/>
              </a:rPr>
              <a:t>е </a:t>
            </a:r>
            <a:r>
              <a:rPr sz="1100" spc="-5" dirty="0">
                <a:latin typeface="Arial"/>
                <a:cs typeface="Arial"/>
              </a:rPr>
              <a:t>по-лека </a:t>
            </a:r>
            <a:r>
              <a:rPr sz="1100" spc="-5" dirty="0" err="1">
                <a:latin typeface="Arial"/>
                <a:cs typeface="Arial"/>
              </a:rPr>
              <a:t>от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традиционната</a:t>
            </a:r>
            <a:r>
              <a:rPr lang="bg-BG" sz="1100" spc="-5" dirty="0" smtClean="0">
                <a:latin typeface="Arial"/>
                <a:cs typeface="Arial"/>
              </a:rPr>
              <a:t>.</a:t>
            </a:r>
          </a:p>
          <a:p>
            <a:pPr marL="12065" marR="5080">
              <a:lnSpc>
                <a:spcPts val="1150"/>
              </a:lnSpc>
            </a:pP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Това  прави излишното използване на скъпи монтажни кранове </a:t>
            </a:r>
            <a:r>
              <a:rPr sz="1100" dirty="0">
                <a:latin typeface="Arial"/>
                <a:cs typeface="Arial"/>
              </a:rPr>
              <a:t>и  </a:t>
            </a:r>
            <a:r>
              <a:rPr sz="1100" spc="-5" dirty="0">
                <a:latin typeface="Arial"/>
                <a:cs typeface="Arial"/>
              </a:rPr>
              <a:t>позволява </a:t>
            </a:r>
            <a:r>
              <a:rPr sz="1100" spc="-5" dirty="0" err="1">
                <a:latin typeface="Arial"/>
                <a:cs typeface="Arial"/>
              </a:rPr>
              <a:t>по-лека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основа</a:t>
            </a:r>
            <a:endParaRPr lang="bg-BG" sz="1100" dirty="0">
              <a:latin typeface="Arial"/>
              <a:cs typeface="Arial"/>
            </a:endParaRPr>
          </a:p>
          <a:p>
            <a:pPr marL="12065" marR="5080">
              <a:lnSpc>
                <a:spcPts val="1150"/>
              </a:lnSpc>
            </a:pPr>
            <a:endParaRPr lang="bg-BG" sz="1100" spc="55" dirty="0">
              <a:solidFill>
                <a:srgbClr val="020202"/>
              </a:solidFill>
              <a:latin typeface="Arial"/>
              <a:cs typeface="Arial"/>
            </a:endParaRPr>
          </a:p>
          <a:p>
            <a:pPr marL="12065" marR="5080">
              <a:lnSpc>
                <a:spcPts val="1150"/>
              </a:lnSpc>
            </a:pPr>
            <a:r>
              <a:rPr sz="1100" spc="55" dirty="0" err="1" smtClean="0">
                <a:solidFill>
                  <a:srgbClr val="020202"/>
                </a:solidFill>
                <a:latin typeface="Arial"/>
                <a:cs typeface="Arial"/>
              </a:rPr>
              <a:t>Голяма</a:t>
            </a:r>
            <a:r>
              <a:rPr sz="1100" spc="15" dirty="0" smtClean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100" spc="40" dirty="0" err="1" smtClean="0">
                <a:solidFill>
                  <a:srgbClr val="020202"/>
                </a:solidFill>
                <a:latin typeface="Arial"/>
                <a:cs typeface="Arial"/>
              </a:rPr>
              <a:t>гъвкавост</a:t>
            </a:r>
            <a:r>
              <a:rPr lang="bg-BG" sz="1100" spc="40" dirty="0" smtClean="0">
                <a:solidFill>
                  <a:srgbClr val="020202"/>
                </a:solidFill>
                <a:latin typeface="Arial"/>
                <a:cs typeface="Arial"/>
              </a:rPr>
              <a:t> на системата</a:t>
            </a:r>
            <a:r>
              <a:rPr sz="1100" spc="40" dirty="0" smtClean="0">
                <a:solidFill>
                  <a:srgbClr val="020202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173" y="5000625"/>
            <a:ext cx="2179320" cy="2187575"/>
          </a:xfrm>
          <a:custGeom>
            <a:avLst/>
            <a:gdLst/>
            <a:ahLst/>
            <a:cxnLst/>
            <a:rect l="l" t="t" r="r" b="b"/>
            <a:pathLst>
              <a:path w="2179320" h="2187575">
                <a:moveTo>
                  <a:pt x="1089660" y="0"/>
                </a:moveTo>
                <a:lnTo>
                  <a:pt x="1034415" y="1269"/>
                </a:lnTo>
                <a:lnTo>
                  <a:pt x="979170" y="5714"/>
                </a:lnTo>
                <a:lnTo>
                  <a:pt x="924560" y="12700"/>
                </a:lnTo>
                <a:lnTo>
                  <a:pt x="869949" y="22225"/>
                </a:lnTo>
                <a:lnTo>
                  <a:pt x="816610" y="34925"/>
                </a:lnTo>
                <a:lnTo>
                  <a:pt x="763270" y="50164"/>
                </a:lnTo>
                <a:lnTo>
                  <a:pt x="711199" y="67944"/>
                </a:lnTo>
                <a:lnTo>
                  <a:pt x="659765" y="88900"/>
                </a:lnTo>
                <a:lnTo>
                  <a:pt x="609599" y="111759"/>
                </a:lnTo>
                <a:lnTo>
                  <a:pt x="560704" y="137794"/>
                </a:lnTo>
                <a:lnTo>
                  <a:pt x="513079" y="165734"/>
                </a:lnTo>
                <a:lnTo>
                  <a:pt x="466725" y="196214"/>
                </a:lnTo>
                <a:lnTo>
                  <a:pt x="422275" y="229234"/>
                </a:lnTo>
                <a:lnTo>
                  <a:pt x="379729" y="264159"/>
                </a:lnTo>
                <a:lnTo>
                  <a:pt x="338454" y="300989"/>
                </a:lnTo>
                <a:lnTo>
                  <a:pt x="299719" y="340359"/>
                </a:lnTo>
                <a:lnTo>
                  <a:pt x="262890" y="381634"/>
                </a:lnTo>
                <a:lnTo>
                  <a:pt x="227965" y="424179"/>
                </a:lnTo>
                <a:lnTo>
                  <a:pt x="194944" y="469264"/>
                </a:lnTo>
                <a:lnTo>
                  <a:pt x="164465" y="515619"/>
                </a:lnTo>
                <a:lnTo>
                  <a:pt x="136525" y="563244"/>
                </a:lnTo>
                <a:lnTo>
                  <a:pt x="111125" y="612139"/>
                </a:lnTo>
                <a:lnTo>
                  <a:pt x="88265" y="662939"/>
                </a:lnTo>
                <a:lnTo>
                  <a:pt x="67944" y="714375"/>
                </a:lnTo>
                <a:lnTo>
                  <a:pt x="49529" y="766444"/>
                </a:lnTo>
                <a:lnTo>
                  <a:pt x="34925" y="819784"/>
                </a:lnTo>
                <a:lnTo>
                  <a:pt x="22225" y="873759"/>
                </a:lnTo>
                <a:lnTo>
                  <a:pt x="12700" y="928369"/>
                </a:lnTo>
                <a:lnTo>
                  <a:pt x="5715" y="983614"/>
                </a:lnTo>
                <a:lnTo>
                  <a:pt x="1269" y="1038859"/>
                </a:lnTo>
                <a:lnTo>
                  <a:pt x="0" y="1094104"/>
                </a:lnTo>
                <a:lnTo>
                  <a:pt x="1269" y="1151255"/>
                </a:lnTo>
                <a:lnTo>
                  <a:pt x="5715" y="1208405"/>
                </a:lnTo>
                <a:lnTo>
                  <a:pt x="13334" y="1264919"/>
                </a:lnTo>
                <a:lnTo>
                  <a:pt x="24129" y="1321434"/>
                </a:lnTo>
                <a:lnTo>
                  <a:pt x="37465" y="1377314"/>
                </a:lnTo>
                <a:lnTo>
                  <a:pt x="53340" y="1431924"/>
                </a:lnTo>
                <a:lnTo>
                  <a:pt x="72390" y="1485899"/>
                </a:lnTo>
                <a:lnTo>
                  <a:pt x="94615" y="1538605"/>
                </a:lnTo>
                <a:lnTo>
                  <a:pt x="118744" y="1590674"/>
                </a:lnTo>
                <a:lnTo>
                  <a:pt x="146050" y="1640839"/>
                </a:lnTo>
                <a:lnTo>
                  <a:pt x="175894" y="1689734"/>
                </a:lnTo>
                <a:lnTo>
                  <a:pt x="208279" y="1736725"/>
                </a:lnTo>
                <a:lnTo>
                  <a:pt x="243204" y="1782444"/>
                </a:lnTo>
                <a:lnTo>
                  <a:pt x="280034" y="1825625"/>
                </a:lnTo>
                <a:lnTo>
                  <a:pt x="319404" y="1867534"/>
                </a:lnTo>
                <a:lnTo>
                  <a:pt x="360679" y="1906904"/>
                </a:lnTo>
                <a:lnTo>
                  <a:pt x="403859" y="1943734"/>
                </a:lnTo>
                <a:lnTo>
                  <a:pt x="449579" y="1978659"/>
                </a:lnTo>
                <a:lnTo>
                  <a:pt x="496569" y="2011045"/>
                </a:lnTo>
                <a:lnTo>
                  <a:pt x="544829" y="2040889"/>
                </a:lnTo>
                <a:lnTo>
                  <a:pt x="594995" y="2068195"/>
                </a:lnTo>
                <a:lnTo>
                  <a:pt x="646429" y="2092959"/>
                </a:lnTo>
                <a:lnTo>
                  <a:pt x="699135" y="2115185"/>
                </a:lnTo>
                <a:lnTo>
                  <a:pt x="753110" y="2134235"/>
                </a:lnTo>
                <a:lnTo>
                  <a:pt x="807720" y="2150110"/>
                </a:lnTo>
                <a:lnTo>
                  <a:pt x="862965" y="2163445"/>
                </a:lnTo>
                <a:lnTo>
                  <a:pt x="919479" y="2174240"/>
                </a:lnTo>
                <a:lnTo>
                  <a:pt x="975995" y="2181860"/>
                </a:lnTo>
                <a:lnTo>
                  <a:pt x="1032510" y="2186304"/>
                </a:lnTo>
                <a:lnTo>
                  <a:pt x="1089660" y="2187575"/>
                </a:lnTo>
                <a:lnTo>
                  <a:pt x="1146810" y="2186304"/>
                </a:lnTo>
                <a:lnTo>
                  <a:pt x="1203324" y="2181225"/>
                </a:lnTo>
                <a:lnTo>
                  <a:pt x="1259840" y="2174240"/>
                </a:lnTo>
                <a:lnTo>
                  <a:pt x="1316355" y="2163445"/>
                </a:lnTo>
                <a:lnTo>
                  <a:pt x="1371599" y="2150110"/>
                </a:lnTo>
                <a:lnTo>
                  <a:pt x="1426210" y="2133600"/>
                </a:lnTo>
                <a:lnTo>
                  <a:pt x="1480185" y="2114550"/>
                </a:lnTo>
                <a:lnTo>
                  <a:pt x="1532890" y="2092959"/>
                </a:lnTo>
                <a:lnTo>
                  <a:pt x="1584324" y="2068195"/>
                </a:lnTo>
                <a:lnTo>
                  <a:pt x="1634489" y="2040889"/>
                </a:lnTo>
                <a:lnTo>
                  <a:pt x="1682750" y="2011045"/>
                </a:lnTo>
                <a:lnTo>
                  <a:pt x="1729739" y="1978659"/>
                </a:lnTo>
                <a:lnTo>
                  <a:pt x="1774825" y="1943734"/>
                </a:lnTo>
                <a:lnTo>
                  <a:pt x="1818639" y="1906269"/>
                </a:lnTo>
                <a:lnTo>
                  <a:pt x="1859914" y="1866900"/>
                </a:lnTo>
                <a:lnTo>
                  <a:pt x="1899285" y="1825625"/>
                </a:lnTo>
                <a:lnTo>
                  <a:pt x="1936114" y="1781809"/>
                </a:lnTo>
                <a:lnTo>
                  <a:pt x="1971039" y="1736089"/>
                </a:lnTo>
                <a:lnTo>
                  <a:pt x="2002789" y="1689100"/>
                </a:lnTo>
                <a:lnTo>
                  <a:pt x="2032635" y="1640204"/>
                </a:lnTo>
                <a:lnTo>
                  <a:pt x="2059939" y="1590039"/>
                </a:lnTo>
                <a:lnTo>
                  <a:pt x="2084704" y="1538605"/>
                </a:lnTo>
                <a:lnTo>
                  <a:pt x="2106295" y="1485264"/>
                </a:lnTo>
                <a:lnTo>
                  <a:pt x="2125345" y="1431289"/>
                </a:lnTo>
                <a:lnTo>
                  <a:pt x="2141854" y="1376680"/>
                </a:lnTo>
                <a:lnTo>
                  <a:pt x="2155190" y="1320799"/>
                </a:lnTo>
                <a:lnTo>
                  <a:pt x="2165350" y="1264284"/>
                </a:lnTo>
                <a:lnTo>
                  <a:pt x="2172970" y="1207769"/>
                </a:lnTo>
                <a:lnTo>
                  <a:pt x="2177415" y="1150619"/>
                </a:lnTo>
                <a:lnTo>
                  <a:pt x="2178685" y="1093470"/>
                </a:lnTo>
                <a:lnTo>
                  <a:pt x="2179320" y="1093470"/>
                </a:lnTo>
                <a:lnTo>
                  <a:pt x="2178050" y="1036319"/>
                </a:lnTo>
                <a:lnTo>
                  <a:pt x="2173604" y="979169"/>
                </a:lnTo>
                <a:lnTo>
                  <a:pt x="2165985" y="922654"/>
                </a:lnTo>
                <a:lnTo>
                  <a:pt x="2155190" y="866139"/>
                </a:lnTo>
                <a:lnTo>
                  <a:pt x="2141854" y="810259"/>
                </a:lnTo>
                <a:lnTo>
                  <a:pt x="2125979" y="755650"/>
                </a:lnTo>
                <a:lnTo>
                  <a:pt x="2106929" y="701675"/>
                </a:lnTo>
                <a:lnTo>
                  <a:pt x="2084704" y="648969"/>
                </a:lnTo>
                <a:lnTo>
                  <a:pt x="2060575" y="596900"/>
                </a:lnTo>
                <a:lnTo>
                  <a:pt x="2033270" y="546734"/>
                </a:lnTo>
                <a:lnTo>
                  <a:pt x="2003425" y="497839"/>
                </a:lnTo>
                <a:lnTo>
                  <a:pt x="1971039" y="450850"/>
                </a:lnTo>
                <a:lnTo>
                  <a:pt x="1936114" y="405129"/>
                </a:lnTo>
                <a:lnTo>
                  <a:pt x="1899285" y="361950"/>
                </a:lnTo>
                <a:lnTo>
                  <a:pt x="1859914" y="320039"/>
                </a:lnTo>
                <a:lnTo>
                  <a:pt x="1818639" y="280669"/>
                </a:lnTo>
                <a:lnTo>
                  <a:pt x="1775460" y="243839"/>
                </a:lnTo>
                <a:lnTo>
                  <a:pt x="1729739" y="208914"/>
                </a:lnTo>
                <a:lnTo>
                  <a:pt x="1682750" y="176529"/>
                </a:lnTo>
                <a:lnTo>
                  <a:pt x="1634489" y="146684"/>
                </a:lnTo>
                <a:lnTo>
                  <a:pt x="1584324" y="119379"/>
                </a:lnTo>
                <a:lnTo>
                  <a:pt x="1532890" y="94614"/>
                </a:lnTo>
                <a:lnTo>
                  <a:pt x="1480185" y="72389"/>
                </a:lnTo>
                <a:lnTo>
                  <a:pt x="1426210" y="53339"/>
                </a:lnTo>
                <a:lnTo>
                  <a:pt x="1371599" y="37464"/>
                </a:lnTo>
                <a:lnTo>
                  <a:pt x="1316355" y="24129"/>
                </a:lnTo>
                <a:lnTo>
                  <a:pt x="1259840" y="13334"/>
                </a:lnTo>
                <a:lnTo>
                  <a:pt x="1203324" y="5714"/>
                </a:lnTo>
                <a:lnTo>
                  <a:pt x="1146810" y="1269"/>
                </a:lnTo>
                <a:lnTo>
                  <a:pt x="1089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173" y="5000625"/>
            <a:ext cx="2179320" cy="2187575"/>
          </a:xfrm>
          <a:custGeom>
            <a:avLst/>
            <a:gdLst/>
            <a:ahLst/>
            <a:cxnLst/>
            <a:rect l="l" t="t" r="r" b="b"/>
            <a:pathLst>
              <a:path w="2179320" h="2187575">
                <a:moveTo>
                  <a:pt x="0" y="1094104"/>
                </a:moveTo>
                <a:lnTo>
                  <a:pt x="1269" y="1038859"/>
                </a:lnTo>
                <a:lnTo>
                  <a:pt x="5715" y="983614"/>
                </a:lnTo>
                <a:lnTo>
                  <a:pt x="12700" y="928369"/>
                </a:lnTo>
                <a:lnTo>
                  <a:pt x="22225" y="873759"/>
                </a:lnTo>
                <a:lnTo>
                  <a:pt x="34925" y="819784"/>
                </a:lnTo>
                <a:lnTo>
                  <a:pt x="49529" y="766444"/>
                </a:lnTo>
                <a:lnTo>
                  <a:pt x="67944" y="714375"/>
                </a:lnTo>
                <a:lnTo>
                  <a:pt x="88265" y="662939"/>
                </a:lnTo>
                <a:lnTo>
                  <a:pt x="111125" y="612139"/>
                </a:lnTo>
                <a:lnTo>
                  <a:pt x="136525" y="563244"/>
                </a:lnTo>
                <a:lnTo>
                  <a:pt x="164465" y="515619"/>
                </a:lnTo>
                <a:lnTo>
                  <a:pt x="194944" y="469264"/>
                </a:lnTo>
                <a:lnTo>
                  <a:pt x="227965" y="424179"/>
                </a:lnTo>
                <a:lnTo>
                  <a:pt x="262890" y="381634"/>
                </a:lnTo>
                <a:lnTo>
                  <a:pt x="299719" y="340359"/>
                </a:lnTo>
                <a:lnTo>
                  <a:pt x="338454" y="300989"/>
                </a:lnTo>
                <a:lnTo>
                  <a:pt x="379729" y="264159"/>
                </a:lnTo>
                <a:lnTo>
                  <a:pt x="422275" y="229234"/>
                </a:lnTo>
                <a:lnTo>
                  <a:pt x="466725" y="196214"/>
                </a:lnTo>
                <a:lnTo>
                  <a:pt x="513079" y="165734"/>
                </a:lnTo>
                <a:lnTo>
                  <a:pt x="560704" y="137794"/>
                </a:lnTo>
                <a:lnTo>
                  <a:pt x="609599" y="111759"/>
                </a:lnTo>
                <a:lnTo>
                  <a:pt x="659765" y="88900"/>
                </a:lnTo>
                <a:lnTo>
                  <a:pt x="711199" y="67944"/>
                </a:lnTo>
                <a:lnTo>
                  <a:pt x="763270" y="50164"/>
                </a:lnTo>
                <a:lnTo>
                  <a:pt x="816610" y="34925"/>
                </a:lnTo>
                <a:lnTo>
                  <a:pt x="869949" y="22225"/>
                </a:lnTo>
                <a:lnTo>
                  <a:pt x="924560" y="12700"/>
                </a:lnTo>
                <a:lnTo>
                  <a:pt x="979170" y="5714"/>
                </a:lnTo>
                <a:lnTo>
                  <a:pt x="1034415" y="1269"/>
                </a:lnTo>
                <a:lnTo>
                  <a:pt x="1089660" y="0"/>
                </a:lnTo>
                <a:lnTo>
                  <a:pt x="1146810" y="1269"/>
                </a:lnTo>
                <a:lnTo>
                  <a:pt x="1203324" y="5714"/>
                </a:lnTo>
                <a:lnTo>
                  <a:pt x="1259840" y="13334"/>
                </a:lnTo>
                <a:lnTo>
                  <a:pt x="1316355" y="24129"/>
                </a:lnTo>
                <a:lnTo>
                  <a:pt x="1371599" y="37464"/>
                </a:lnTo>
                <a:lnTo>
                  <a:pt x="1426210" y="53339"/>
                </a:lnTo>
                <a:lnTo>
                  <a:pt x="1480185" y="72389"/>
                </a:lnTo>
                <a:lnTo>
                  <a:pt x="1532890" y="94614"/>
                </a:lnTo>
                <a:lnTo>
                  <a:pt x="1584324" y="119379"/>
                </a:lnTo>
                <a:lnTo>
                  <a:pt x="1634489" y="146684"/>
                </a:lnTo>
                <a:lnTo>
                  <a:pt x="1682750" y="176529"/>
                </a:lnTo>
                <a:lnTo>
                  <a:pt x="1729739" y="208914"/>
                </a:lnTo>
                <a:lnTo>
                  <a:pt x="1775460" y="243839"/>
                </a:lnTo>
                <a:lnTo>
                  <a:pt x="1818639" y="280669"/>
                </a:lnTo>
                <a:lnTo>
                  <a:pt x="1859914" y="320039"/>
                </a:lnTo>
                <a:lnTo>
                  <a:pt x="1899285" y="361950"/>
                </a:lnTo>
                <a:lnTo>
                  <a:pt x="1936114" y="405129"/>
                </a:lnTo>
                <a:lnTo>
                  <a:pt x="1971039" y="450850"/>
                </a:lnTo>
                <a:lnTo>
                  <a:pt x="2003425" y="497839"/>
                </a:lnTo>
                <a:lnTo>
                  <a:pt x="2033270" y="546734"/>
                </a:lnTo>
                <a:lnTo>
                  <a:pt x="2060575" y="596900"/>
                </a:lnTo>
                <a:lnTo>
                  <a:pt x="2084704" y="648969"/>
                </a:lnTo>
                <a:lnTo>
                  <a:pt x="2106929" y="701675"/>
                </a:lnTo>
                <a:lnTo>
                  <a:pt x="2125979" y="755650"/>
                </a:lnTo>
                <a:lnTo>
                  <a:pt x="2141854" y="810259"/>
                </a:lnTo>
                <a:lnTo>
                  <a:pt x="2155190" y="866139"/>
                </a:lnTo>
                <a:lnTo>
                  <a:pt x="2165985" y="922654"/>
                </a:lnTo>
                <a:lnTo>
                  <a:pt x="2173604" y="979169"/>
                </a:lnTo>
                <a:lnTo>
                  <a:pt x="2178050" y="1036319"/>
                </a:lnTo>
                <a:lnTo>
                  <a:pt x="2179320" y="1093470"/>
                </a:lnTo>
                <a:lnTo>
                  <a:pt x="2178685" y="1093470"/>
                </a:lnTo>
                <a:lnTo>
                  <a:pt x="2177415" y="1150619"/>
                </a:lnTo>
                <a:lnTo>
                  <a:pt x="2172970" y="1207769"/>
                </a:lnTo>
                <a:lnTo>
                  <a:pt x="2165350" y="1264284"/>
                </a:lnTo>
                <a:lnTo>
                  <a:pt x="2155190" y="1320799"/>
                </a:lnTo>
                <a:lnTo>
                  <a:pt x="2141854" y="1376680"/>
                </a:lnTo>
                <a:lnTo>
                  <a:pt x="2125345" y="1431289"/>
                </a:lnTo>
                <a:lnTo>
                  <a:pt x="2106295" y="1485264"/>
                </a:lnTo>
                <a:lnTo>
                  <a:pt x="2084704" y="1538605"/>
                </a:lnTo>
                <a:lnTo>
                  <a:pt x="2059939" y="1590039"/>
                </a:lnTo>
                <a:lnTo>
                  <a:pt x="2032635" y="1640204"/>
                </a:lnTo>
                <a:lnTo>
                  <a:pt x="2002789" y="1689100"/>
                </a:lnTo>
                <a:lnTo>
                  <a:pt x="1971039" y="1736089"/>
                </a:lnTo>
                <a:lnTo>
                  <a:pt x="1936114" y="1781809"/>
                </a:lnTo>
                <a:lnTo>
                  <a:pt x="1899285" y="1825625"/>
                </a:lnTo>
                <a:lnTo>
                  <a:pt x="1859914" y="1866900"/>
                </a:lnTo>
                <a:lnTo>
                  <a:pt x="1818639" y="1906269"/>
                </a:lnTo>
                <a:lnTo>
                  <a:pt x="1774825" y="1943734"/>
                </a:lnTo>
                <a:lnTo>
                  <a:pt x="1729739" y="1978659"/>
                </a:lnTo>
                <a:lnTo>
                  <a:pt x="1682750" y="2011045"/>
                </a:lnTo>
                <a:lnTo>
                  <a:pt x="1634489" y="2040889"/>
                </a:lnTo>
                <a:lnTo>
                  <a:pt x="1584324" y="2068195"/>
                </a:lnTo>
                <a:lnTo>
                  <a:pt x="1532890" y="2092959"/>
                </a:lnTo>
                <a:lnTo>
                  <a:pt x="1480185" y="2114550"/>
                </a:lnTo>
                <a:lnTo>
                  <a:pt x="1426210" y="2133600"/>
                </a:lnTo>
                <a:lnTo>
                  <a:pt x="1371599" y="2150110"/>
                </a:lnTo>
                <a:lnTo>
                  <a:pt x="1316355" y="2163445"/>
                </a:lnTo>
                <a:lnTo>
                  <a:pt x="1259840" y="2174240"/>
                </a:lnTo>
                <a:lnTo>
                  <a:pt x="1203324" y="2181225"/>
                </a:lnTo>
                <a:lnTo>
                  <a:pt x="1146810" y="2186304"/>
                </a:lnTo>
                <a:lnTo>
                  <a:pt x="1089660" y="2187575"/>
                </a:lnTo>
                <a:lnTo>
                  <a:pt x="1032510" y="2186304"/>
                </a:lnTo>
                <a:lnTo>
                  <a:pt x="975995" y="2181860"/>
                </a:lnTo>
                <a:lnTo>
                  <a:pt x="919479" y="2174240"/>
                </a:lnTo>
                <a:lnTo>
                  <a:pt x="862965" y="2163445"/>
                </a:lnTo>
                <a:lnTo>
                  <a:pt x="807720" y="2150110"/>
                </a:lnTo>
                <a:lnTo>
                  <a:pt x="753110" y="2134235"/>
                </a:lnTo>
                <a:lnTo>
                  <a:pt x="699135" y="2115185"/>
                </a:lnTo>
                <a:lnTo>
                  <a:pt x="646429" y="2092959"/>
                </a:lnTo>
                <a:lnTo>
                  <a:pt x="594995" y="2068195"/>
                </a:lnTo>
                <a:lnTo>
                  <a:pt x="544829" y="2040889"/>
                </a:lnTo>
                <a:lnTo>
                  <a:pt x="496569" y="2011045"/>
                </a:lnTo>
                <a:lnTo>
                  <a:pt x="449579" y="1978659"/>
                </a:lnTo>
                <a:lnTo>
                  <a:pt x="403859" y="1943734"/>
                </a:lnTo>
                <a:lnTo>
                  <a:pt x="360679" y="1906904"/>
                </a:lnTo>
                <a:lnTo>
                  <a:pt x="319404" y="1867534"/>
                </a:lnTo>
                <a:lnTo>
                  <a:pt x="280034" y="1825625"/>
                </a:lnTo>
                <a:lnTo>
                  <a:pt x="243204" y="1782444"/>
                </a:lnTo>
                <a:lnTo>
                  <a:pt x="208279" y="1736725"/>
                </a:lnTo>
                <a:lnTo>
                  <a:pt x="175894" y="1689734"/>
                </a:lnTo>
                <a:lnTo>
                  <a:pt x="146050" y="1640839"/>
                </a:lnTo>
                <a:lnTo>
                  <a:pt x="118744" y="1590674"/>
                </a:lnTo>
                <a:lnTo>
                  <a:pt x="94615" y="1538605"/>
                </a:lnTo>
                <a:lnTo>
                  <a:pt x="72390" y="1485899"/>
                </a:lnTo>
                <a:lnTo>
                  <a:pt x="53340" y="1431924"/>
                </a:lnTo>
                <a:lnTo>
                  <a:pt x="37465" y="1377314"/>
                </a:lnTo>
                <a:lnTo>
                  <a:pt x="24129" y="1321434"/>
                </a:lnTo>
                <a:lnTo>
                  <a:pt x="13334" y="1264919"/>
                </a:lnTo>
                <a:lnTo>
                  <a:pt x="5715" y="1208405"/>
                </a:lnTo>
                <a:lnTo>
                  <a:pt x="1269" y="1151255"/>
                </a:lnTo>
                <a:lnTo>
                  <a:pt x="0" y="1094104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8760" y="5292102"/>
            <a:ext cx="1263650" cy="10883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207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КАКВО  ПРАВИ  SKELLET  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ЛИЧНИ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15AD6F-C51F-4919-8343-69A24634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755650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BE54A1-C925-4C45-8BBB-0D1B94ED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14" y="0"/>
            <a:ext cx="2621507" cy="755969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080000" y="6003937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7679" y="307351"/>
            <a:ext cx="3675379" cy="114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3E3E"/>
                </a:solidFill>
                <a:latin typeface="Arial"/>
                <a:cs typeface="Arial"/>
              </a:rPr>
              <a:t>SKELLET  РАЗДЕЛЯЩИ</a:t>
            </a:r>
            <a:r>
              <a:rPr sz="2800" b="1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3E3E"/>
                </a:solidFill>
                <a:latin typeface="Arial"/>
                <a:cs typeface="Arial"/>
              </a:rPr>
              <a:t>СТЕНИ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7679" y="1601482"/>
            <a:ext cx="447167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AEE1"/>
                </a:solidFill>
                <a:latin typeface="Arial"/>
                <a:cs typeface="Arial"/>
              </a:rPr>
              <a:t>БЪРЗО РЕШЕНИЕ ЗА ЛЕКИ</a:t>
            </a:r>
            <a:r>
              <a:rPr sz="1600" b="1" spc="20" dirty="0">
                <a:solidFill>
                  <a:srgbClr val="00AEE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EE1"/>
                </a:solidFill>
                <a:latin typeface="Arial"/>
                <a:cs typeface="Arial"/>
              </a:rPr>
              <a:t>СТЕНИ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</a:pPr>
            <a:r>
              <a:rPr sz="1200" spc="65" dirty="0">
                <a:solidFill>
                  <a:srgbClr val="020202"/>
                </a:solidFill>
                <a:latin typeface="Arial"/>
                <a:cs typeface="Arial"/>
              </a:rPr>
              <a:t>В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традициония метод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леките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преградни стени са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изградени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  метални С-профили.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Те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често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са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пълни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 каменна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вата,а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към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тях</a:t>
            </a:r>
            <a:r>
              <a:rPr sz="1200" spc="-18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се 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завинтват листове от</a:t>
            </a:r>
            <a:r>
              <a:rPr sz="1200" spc="1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гипсокартон.</a:t>
            </a:r>
            <a:endParaRPr sz="1200" dirty="0">
              <a:latin typeface="Arial"/>
              <a:cs typeface="Arial"/>
            </a:endParaRPr>
          </a:p>
          <a:p>
            <a:pPr marL="13335" marR="358775">
              <a:lnSpc>
                <a:spcPts val="1150"/>
              </a:lnSpc>
            </a:pP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Този метод отнема много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време: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монтирането 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гипсокартон, 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уразмеряване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ъгли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и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ръбове,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довършителни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фуги или 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отстраняване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дупки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и</a:t>
            </a:r>
            <a:r>
              <a:rPr sz="1200" spc="-2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др.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7679" y="3341893"/>
            <a:ext cx="44119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solidFill>
                  <a:srgbClr val="020202"/>
                </a:solidFill>
                <a:latin typeface="Arial"/>
                <a:cs typeface="Arial"/>
              </a:rPr>
              <a:t>Леките стени </a:t>
            </a:r>
            <a:r>
              <a:rPr sz="1200" b="1" spc="55" dirty="0">
                <a:solidFill>
                  <a:srgbClr val="020202"/>
                </a:solidFill>
                <a:latin typeface="Arial"/>
                <a:cs typeface="Arial"/>
              </a:rPr>
              <a:t>със </a:t>
            </a:r>
            <a:r>
              <a:rPr sz="1200" b="1" spc="40" dirty="0">
                <a:solidFill>
                  <a:srgbClr val="020202"/>
                </a:solidFill>
                <a:latin typeface="Arial"/>
                <a:cs typeface="Arial"/>
              </a:rPr>
              <a:t>Skellet </a:t>
            </a:r>
            <a:r>
              <a:rPr sz="1200" b="1" spc="50" dirty="0">
                <a:solidFill>
                  <a:srgbClr val="020202"/>
                </a:solidFill>
                <a:latin typeface="Arial"/>
                <a:cs typeface="Arial"/>
              </a:rPr>
              <a:t>предлагат </a:t>
            </a:r>
            <a:r>
              <a:rPr sz="1200" b="1" spc="55" dirty="0">
                <a:solidFill>
                  <a:srgbClr val="020202"/>
                </a:solidFill>
                <a:latin typeface="Arial"/>
                <a:cs typeface="Arial"/>
              </a:rPr>
              <a:t>по-добро </a:t>
            </a:r>
            <a:r>
              <a:rPr sz="1200" b="1" spc="60" dirty="0">
                <a:solidFill>
                  <a:srgbClr val="020202"/>
                </a:solidFill>
                <a:latin typeface="Arial"/>
                <a:cs typeface="Arial"/>
              </a:rPr>
              <a:t>и </a:t>
            </a:r>
            <a:r>
              <a:rPr sz="1200" b="1" spc="50" dirty="0">
                <a:solidFill>
                  <a:srgbClr val="020202"/>
                </a:solidFill>
                <a:latin typeface="Arial"/>
                <a:cs typeface="Arial"/>
              </a:rPr>
              <a:t>лесно</a:t>
            </a:r>
            <a:r>
              <a:rPr sz="1200" b="1" spc="-11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020202"/>
                </a:solidFill>
                <a:latin typeface="Arial"/>
                <a:cs typeface="Arial"/>
              </a:rPr>
              <a:t>решение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marL="347980" marR="13335">
              <a:lnSpc>
                <a:spcPts val="1150"/>
              </a:lnSpc>
            </a:pP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Профили </a:t>
            </a:r>
            <a:r>
              <a:rPr sz="1200" spc="35" dirty="0">
                <a:solidFill>
                  <a:srgbClr val="020202"/>
                </a:solidFill>
                <a:latin typeface="Arial"/>
                <a:cs typeface="Arial"/>
              </a:rPr>
              <a:t>Skellet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предлагат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толерантно свободна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конструкция 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в среавнение с</a:t>
            </a:r>
            <a:r>
              <a:rPr sz="1200" spc="-2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C-профили.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6137" y="4471044"/>
            <a:ext cx="40227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020202"/>
                </a:solidFill>
                <a:latin typeface="Arial"/>
                <a:cs typeface="Arial"/>
              </a:rPr>
              <a:t>Skellet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използва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изолация от експандиран полистирол</a:t>
            </a:r>
            <a:r>
              <a:rPr sz="1200" spc="-1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020202"/>
                </a:solidFill>
                <a:latin typeface="Arial"/>
                <a:cs typeface="Arial"/>
              </a:rPr>
              <a:t>(EPS).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12700" marR="53975">
              <a:lnSpc>
                <a:spcPts val="1150"/>
              </a:lnSpc>
            </a:pPr>
            <a:r>
              <a:rPr sz="1200" spc="50" dirty="0" err="1">
                <a:solidFill>
                  <a:srgbClr val="020202"/>
                </a:solidFill>
                <a:latin typeface="Arial"/>
                <a:cs typeface="Arial"/>
              </a:rPr>
              <a:t>Благодарение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 на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уникалния разтвор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за мазилка се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спестява 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време </a:t>
            </a:r>
            <a:r>
              <a:rPr sz="1200" spc="55" dirty="0">
                <a:solidFill>
                  <a:srgbClr val="020202"/>
                </a:solidFill>
                <a:latin typeface="Arial"/>
                <a:cs typeface="Arial"/>
              </a:rPr>
              <a:t>и </a:t>
            </a:r>
            <a:r>
              <a:rPr sz="1200" spc="50" dirty="0">
                <a:solidFill>
                  <a:srgbClr val="020202"/>
                </a:solidFill>
                <a:latin typeface="Arial"/>
                <a:cs typeface="Arial"/>
              </a:rPr>
              <a:t>се създава херметично</a:t>
            </a:r>
            <a:r>
              <a:rPr sz="1200" spc="-70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20202"/>
                </a:solidFill>
                <a:latin typeface="Arial"/>
                <a:cs typeface="Arial"/>
              </a:rPr>
              <a:t>цяло.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400" y="5062232"/>
            <a:ext cx="2163445" cy="2198370"/>
          </a:xfrm>
          <a:custGeom>
            <a:avLst/>
            <a:gdLst/>
            <a:ahLst/>
            <a:cxnLst/>
            <a:rect l="l" t="t" r="r" b="b"/>
            <a:pathLst>
              <a:path w="2163445" h="2198370">
                <a:moveTo>
                  <a:pt x="1082039" y="0"/>
                </a:moveTo>
                <a:lnTo>
                  <a:pt x="1025525" y="1269"/>
                </a:lnTo>
                <a:lnTo>
                  <a:pt x="969010" y="6349"/>
                </a:lnTo>
                <a:lnTo>
                  <a:pt x="913130" y="13334"/>
                </a:lnTo>
                <a:lnTo>
                  <a:pt x="857250" y="24129"/>
                </a:lnTo>
                <a:lnTo>
                  <a:pt x="802005" y="37464"/>
                </a:lnTo>
                <a:lnTo>
                  <a:pt x="748030" y="53974"/>
                </a:lnTo>
                <a:lnTo>
                  <a:pt x="694690" y="73024"/>
                </a:lnTo>
                <a:lnTo>
                  <a:pt x="641985" y="95249"/>
                </a:lnTo>
                <a:lnTo>
                  <a:pt x="591185" y="120014"/>
                </a:lnTo>
                <a:lnTo>
                  <a:pt x="541019" y="147319"/>
                </a:lnTo>
                <a:lnTo>
                  <a:pt x="492759" y="177799"/>
                </a:lnTo>
                <a:lnTo>
                  <a:pt x="446405" y="210184"/>
                </a:lnTo>
                <a:lnTo>
                  <a:pt x="401319" y="245109"/>
                </a:lnTo>
                <a:lnTo>
                  <a:pt x="358140" y="282574"/>
                </a:lnTo>
                <a:lnTo>
                  <a:pt x="317500" y="321944"/>
                </a:lnTo>
                <a:lnTo>
                  <a:pt x="278130" y="363854"/>
                </a:lnTo>
                <a:lnTo>
                  <a:pt x="241300" y="407669"/>
                </a:lnTo>
                <a:lnTo>
                  <a:pt x="207009" y="453389"/>
                </a:lnTo>
                <a:lnTo>
                  <a:pt x="175259" y="501014"/>
                </a:lnTo>
                <a:lnTo>
                  <a:pt x="145415" y="549909"/>
                </a:lnTo>
                <a:lnTo>
                  <a:pt x="118744" y="600074"/>
                </a:lnTo>
                <a:lnTo>
                  <a:pt x="93980" y="652144"/>
                </a:lnTo>
                <a:lnTo>
                  <a:pt x="72390" y="705484"/>
                </a:lnTo>
                <a:lnTo>
                  <a:pt x="53340" y="759459"/>
                </a:lnTo>
                <a:lnTo>
                  <a:pt x="37465" y="814704"/>
                </a:lnTo>
                <a:lnTo>
                  <a:pt x="24129" y="870584"/>
                </a:lnTo>
                <a:lnTo>
                  <a:pt x="13970" y="927099"/>
                </a:lnTo>
                <a:lnTo>
                  <a:pt x="6350" y="984249"/>
                </a:lnTo>
                <a:lnTo>
                  <a:pt x="1904" y="1041399"/>
                </a:lnTo>
                <a:lnTo>
                  <a:pt x="634" y="1099184"/>
                </a:lnTo>
                <a:lnTo>
                  <a:pt x="0" y="1099184"/>
                </a:lnTo>
                <a:lnTo>
                  <a:pt x="1270" y="1156969"/>
                </a:lnTo>
                <a:lnTo>
                  <a:pt x="5715" y="1214119"/>
                </a:lnTo>
                <a:lnTo>
                  <a:pt x="13334" y="1271269"/>
                </a:lnTo>
                <a:lnTo>
                  <a:pt x="23495" y="1327784"/>
                </a:lnTo>
                <a:lnTo>
                  <a:pt x="36830" y="1383664"/>
                </a:lnTo>
                <a:lnTo>
                  <a:pt x="53340" y="1438909"/>
                </a:lnTo>
                <a:lnTo>
                  <a:pt x="71755" y="1492884"/>
                </a:lnTo>
                <a:lnTo>
                  <a:pt x="93980" y="1546224"/>
                </a:lnTo>
                <a:lnTo>
                  <a:pt x="118109" y="1597659"/>
                </a:lnTo>
                <a:lnTo>
                  <a:pt x="145415" y="1648459"/>
                </a:lnTo>
                <a:lnTo>
                  <a:pt x="174625" y="1697354"/>
                </a:lnTo>
                <a:lnTo>
                  <a:pt x="207009" y="1744979"/>
                </a:lnTo>
                <a:lnTo>
                  <a:pt x="241300" y="1790699"/>
                </a:lnTo>
                <a:lnTo>
                  <a:pt x="278130" y="1834514"/>
                </a:lnTo>
                <a:lnTo>
                  <a:pt x="316865" y="1875789"/>
                </a:lnTo>
                <a:lnTo>
                  <a:pt x="358140" y="1915794"/>
                </a:lnTo>
                <a:lnTo>
                  <a:pt x="401319" y="1953259"/>
                </a:lnTo>
                <a:lnTo>
                  <a:pt x="446405" y="1988184"/>
                </a:lnTo>
                <a:lnTo>
                  <a:pt x="492759" y="2020569"/>
                </a:lnTo>
                <a:lnTo>
                  <a:pt x="541019" y="2050414"/>
                </a:lnTo>
                <a:lnTo>
                  <a:pt x="591185" y="2077719"/>
                </a:lnTo>
                <a:lnTo>
                  <a:pt x="641985" y="2102485"/>
                </a:lnTo>
                <a:lnTo>
                  <a:pt x="694690" y="2124710"/>
                </a:lnTo>
                <a:lnTo>
                  <a:pt x="748030" y="2143760"/>
                </a:lnTo>
                <a:lnTo>
                  <a:pt x="802005" y="2160269"/>
                </a:lnTo>
                <a:lnTo>
                  <a:pt x="857250" y="2173604"/>
                </a:lnTo>
                <a:lnTo>
                  <a:pt x="913130" y="2184399"/>
                </a:lnTo>
                <a:lnTo>
                  <a:pt x="969010" y="2192019"/>
                </a:lnTo>
                <a:lnTo>
                  <a:pt x="1025525" y="2196465"/>
                </a:lnTo>
                <a:lnTo>
                  <a:pt x="1082039" y="2197735"/>
                </a:lnTo>
                <a:lnTo>
                  <a:pt x="1082039" y="2198369"/>
                </a:lnTo>
                <a:lnTo>
                  <a:pt x="1138555" y="2197099"/>
                </a:lnTo>
                <a:lnTo>
                  <a:pt x="1195070" y="2192019"/>
                </a:lnTo>
                <a:lnTo>
                  <a:pt x="1250950" y="2185035"/>
                </a:lnTo>
                <a:lnTo>
                  <a:pt x="1306830" y="2174240"/>
                </a:lnTo>
                <a:lnTo>
                  <a:pt x="1362075" y="2160904"/>
                </a:lnTo>
                <a:lnTo>
                  <a:pt x="1416050" y="2144394"/>
                </a:lnTo>
                <a:lnTo>
                  <a:pt x="1469389" y="2125344"/>
                </a:lnTo>
                <a:lnTo>
                  <a:pt x="1522095" y="2103119"/>
                </a:lnTo>
                <a:lnTo>
                  <a:pt x="1572895" y="2078354"/>
                </a:lnTo>
                <a:lnTo>
                  <a:pt x="1623060" y="2051049"/>
                </a:lnTo>
                <a:lnTo>
                  <a:pt x="1671320" y="2020569"/>
                </a:lnTo>
                <a:lnTo>
                  <a:pt x="1717675" y="1988184"/>
                </a:lnTo>
                <a:lnTo>
                  <a:pt x="1762760" y="1953259"/>
                </a:lnTo>
                <a:lnTo>
                  <a:pt x="1805939" y="1915794"/>
                </a:lnTo>
                <a:lnTo>
                  <a:pt x="1846580" y="1876424"/>
                </a:lnTo>
                <a:lnTo>
                  <a:pt x="1885950" y="1834514"/>
                </a:lnTo>
                <a:lnTo>
                  <a:pt x="1922780" y="1790699"/>
                </a:lnTo>
                <a:lnTo>
                  <a:pt x="1957070" y="1744979"/>
                </a:lnTo>
                <a:lnTo>
                  <a:pt x="1988820" y="1697354"/>
                </a:lnTo>
                <a:lnTo>
                  <a:pt x="2018664" y="1648459"/>
                </a:lnTo>
                <a:lnTo>
                  <a:pt x="2045335" y="1598294"/>
                </a:lnTo>
                <a:lnTo>
                  <a:pt x="2070100" y="1546224"/>
                </a:lnTo>
                <a:lnTo>
                  <a:pt x="2091689" y="1492884"/>
                </a:lnTo>
                <a:lnTo>
                  <a:pt x="2110740" y="1438909"/>
                </a:lnTo>
                <a:lnTo>
                  <a:pt x="2126615" y="1383664"/>
                </a:lnTo>
                <a:lnTo>
                  <a:pt x="2139950" y="1327784"/>
                </a:lnTo>
                <a:lnTo>
                  <a:pt x="2150110" y="1271269"/>
                </a:lnTo>
                <a:lnTo>
                  <a:pt x="2157730" y="1214119"/>
                </a:lnTo>
                <a:lnTo>
                  <a:pt x="2162175" y="1156969"/>
                </a:lnTo>
                <a:lnTo>
                  <a:pt x="2163445" y="1099184"/>
                </a:lnTo>
                <a:lnTo>
                  <a:pt x="2162175" y="1041399"/>
                </a:lnTo>
                <a:lnTo>
                  <a:pt x="2157730" y="984249"/>
                </a:lnTo>
                <a:lnTo>
                  <a:pt x="2150110" y="927099"/>
                </a:lnTo>
                <a:lnTo>
                  <a:pt x="2139950" y="870584"/>
                </a:lnTo>
                <a:lnTo>
                  <a:pt x="2126615" y="814704"/>
                </a:lnTo>
                <a:lnTo>
                  <a:pt x="2110740" y="759459"/>
                </a:lnTo>
                <a:lnTo>
                  <a:pt x="2091689" y="705484"/>
                </a:lnTo>
                <a:lnTo>
                  <a:pt x="2070100" y="652144"/>
                </a:lnTo>
                <a:lnTo>
                  <a:pt x="2045335" y="600074"/>
                </a:lnTo>
                <a:lnTo>
                  <a:pt x="2018664" y="549909"/>
                </a:lnTo>
                <a:lnTo>
                  <a:pt x="1988820" y="500379"/>
                </a:lnTo>
                <a:lnTo>
                  <a:pt x="1957070" y="453389"/>
                </a:lnTo>
                <a:lnTo>
                  <a:pt x="1922145" y="407669"/>
                </a:lnTo>
                <a:lnTo>
                  <a:pt x="1885950" y="363854"/>
                </a:lnTo>
                <a:lnTo>
                  <a:pt x="1846580" y="321944"/>
                </a:lnTo>
                <a:lnTo>
                  <a:pt x="1805939" y="282574"/>
                </a:lnTo>
                <a:lnTo>
                  <a:pt x="1762760" y="245109"/>
                </a:lnTo>
                <a:lnTo>
                  <a:pt x="1717675" y="210184"/>
                </a:lnTo>
                <a:lnTo>
                  <a:pt x="1671320" y="177164"/>
                </a:lnTo>
                <a:lnTo>
                  <a:pt x="1623060" y="147319"/>
                </a:lnTo>
                <a:lnTo>
                  <a:pt x="1572895" y="120014"/>
                </a:lnTo>
                <a:lnTo>
                  <a:pt x="1522095" y="95249"/>
                </a:lnTo>
                <a:lnTo>
                  <a:pt x="1469389" y="73024"/>
                </a:lnTo>
                <a:lnTo>
                  <a:pt x="1416050" y="53974"/>
                </a:lnTo>
                <a:lnTo>
                  <a:pt x="1362075" y="37464"/>
                </a:lnTo>
                <a:lnTo>
                  <a:pt x="1306830" y="24129"/>
                </a:lnTo>
                <a:lnTo>
                  <a:pt x="1250950" y="13334"/>
                </a:lnTo>
                <a:lnTo>
                  <a:pt x="1195070" y="5714"/>
                </a:lnTo>
                <a:lnTo>
                  <a:pt x="1138555" y="1269"/>
                </a:lnTo>
                <a:lnTo>
                  <a:pt x="1082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400" y="5062232"/>
            <a:ext cx="2163445" cy="2198370"/>
          </a:xfrm>
          <a:custGeom>
            <a:avLst/>
            <a:gdLst/>
            <a:ahLst/>
            <a:cxnLst/>
            <a:rect l="l" t="t" r="r" b="b"/>
            <a:pathLst>
              <a:path w="2163445" h="2198370">
                <a:moveTo>
                  <a:pt x="634" y="1099184"/>
                </a:moveTo>
                <a:lnTo>
                  <a:pt x="1904" y="1041399"/>
                </a:lnTo>
                <a:lnTo>
                  <a:pt x="6350" y="984249"/>
                </a:lnTo>
                <a:lnTo>
                  <a:pt x="13970" y="927099"/>
                </a:lnTo>
                <a:lnTo>
                  <a:pt x="24129" y="870584"/>
                </a:lnTo>
                <a:lnTo>
                  <a:pt x="37465" y="814704"/>
                </a:lnTo>
                <a:lnTo>
                  <a:pt x="53340" y="759459"/>
                </a:lnTo>
                <a:lnTo>
                  <a:pt x="72390" y="705484"/>
                </a:lnTo>
                <a:lnTo>
                  <a:pt x="93980" y="652144"/>
                </a:lnTo>
                <a:lnTo>
                  <a:pt x="118744" y="600074"/>
                </a:lnTo>
                <a:lnTo>
                  <a:pt x="145415" y="549909"/>
                </a:lnTo>
                <a:lnTo>
                  <a:pt x="175259" y="501014"/>
                </a:lnTo>
                <a:lnTo>
                  <a:pt x="207009" y="453389"/>
                </a:lnTo>
                <a:lnTo>
                  <a:pt x="241300" y="407669"/>
                </a:lnTo>
                <a:lnTo>
                  <a:pt x="278130" y="363854"/>
                </a:lnTo>
                <a:lnTo>
                  <a:pt x="317500" y="321944"/>
                </a:lnTo>
                <a:lnTo>
                  <a:pt x="358140" y="282574"/>
                </a:lnTo>
                <a:lnTo>
                  <a:pt x="401319" y="245109"/>
                </a:lnTo>
                <a:lnTo>
                  <a:pt x="446405" y="210184"/>
                </a:lnTo>
                <a:lnTo>
                  <a:pt x="492759" y="177799"/>
                </a:lnTo>
                <a:lnTo>
                  <a:pt x="541019" y="147319"/>
                </a:lnTo>
                <a:lnTo>
                  <a:pt x="591185" y="120014"/>
                </a:lnTo>
                <a:lnTo>
                  <a:pt x="641985" y="95249"/>
                </a:lnTo>
                <a:lnTo>
                  <a:pt x="694690" y="73024"/>
                </a:lnTo>
                <a:lnTo>
                  <a:pt x="748030" y="53974"/>
                </a:lnTo>
                <a:lnTo>
                  <a:pt x="802005" y="37464"/>
                </a:lnTo>
                <a:lnTo>
                  <a:pt x="857250" y="24129"/>
                </a:lnTo>
                <a:lnTo>
                  <a:pt x="913130" y="13334"/>
                </a:lnTo>
                <a:lnTo>
                  <a:pt x="969010" y="6349"/>
                </a:lnTo>
                <a:lnTo>
                  <a:pt x="1025525" y="1269"/>
                </a:lnTo>
                <a:lnTo>
                  <a:pt x="1082039" y="0"/>
                </a:lnTo>
                <a:lnTo>
                  <a:pt x="1138555" y="1269"/>
                </a:lnTo>
                <a:lnTo>
                  <a:pt x="1195070" y="5714"/>
                </a:lnTo>
                <a:lnTo>
                  <a:pt x="1250950" y="13334"/>
                </a:lnTo>
                <a:lnTo>
                  <a:pt x="1306830" y="24129"/>
                </a:lnTo>
                <a:lnTo>
                  <a:pt x="1362075" y="37464"/>
                </a:lnTo>
                <a:lnTo>
                  <a:pt x="1416050" y="53974"/>
                </a:lnTo>
                <a:lnTo>
                  <a:pt x="1469389" y="73024"/>
                </a:lnTo>
                <a:lnTo>
                  <a:pt x="1522095" y="95249"/>
                </a:lnTo>
                <a:lnTo>
                  <a:pt x="1572895" y="120014"/>
                </a:lnTo>
                <a:lnTo>
                  <a:pt x="1623060" y="147319"/>
                </a:lnTo>
                <a:lnTo>
                  <a:pt x="1671320" y="177164"/>
                </a:lnTo>
                <a:lnTo>
                  <a:pt x="1717675" y="210184"/>
                </a:lnTo>
                <a:lnTo>
                  <a:pt x="1762760" y="245109"/>
                </a:lnTo>
                <a:lnTo>
                  <a:pt x="1805939" y="282574"/>
                </a:lnTo>
                <a:lnTo>
                  <a:pt x="1846580" y="321944"/>
                </a:lnTo>
                <a:lnTo>
                  <a:pt x="1885950" y="363854"/>
                </a:lnTo>
                <a:lnTo>
                  <a:pt x="1922145" y="407669"/>
                </a:lnTo>
                <a:lnTo>
                  <a:pt x="1957070" y="453389"/>
                </a:lnTo>
                <a:lnTo>
                  <a:pt x="1988820" y="500379"/>
                </a:lnTo>
                <a:lnTo>
                  <a:pt x="2018664" y="549909"/>
                </a:lnTo>
                <a:lnTo>
                  <a:pt x="2045335" y="600074"/>
                </a:lnTo>
                <a:lnTo>
                  <a:pt x="2070100" y="652144"/>
                </a:lnTo>
                <a:lnTo>
                  <a:pt x="2091689" y="705484"/>
                </a:lnTo>
                <a:lnTo>
                  <a:pt x="2110740" y="759459"/>
                </a:lnTo>
                <a:lnTo>
                  <a:pt x="2126615" y="814704"/>
                </a:lnTo>
                <a:lnTo>
                  <a:pt x="2139950" y="870584"/>
                </a:lnTo>
                <a:lnTo>
                  <a:pt x="2150110" y="927099"/>
                </a:lnTo>
                <a:lnTo>
                  <a:pt x="2157730" y="984249"/>
                </a:lnTo>
                <a:lnTo>
                  <a:pt x="2162175" y="1041399"/>
                </a:lnTo>
                <a:lnTo>
                  <a:pt x="2163445" y="1099184"/>
                </a:lnTo>
                <a:lnTo>
                  <a:pt x="2162175" y="1156969"/>
                </a:lnTo>
                <a:lnTo>
                  <a:pt x="2157730" y="1214119"/>
                </a:lnTo>
                <a:lnTo>
                  <a:pt x="2150110" y="1271269"/>
                </a:lnTo>
                <a:lnTo>
                  <a:pt x="2139950" y="1327784"/>
                </a:lnTo>
                <a:lnTo>
                  <a:pt x="2126615" y="1383664"/>
                </a:lnTo>
                <a:lnTo>
                  <a:pt x="2110740" y="1438909"/>
                </a:lnTo>
                <a:lnTo>
                  <a:pt x="2091689" y="1492884"/>
                </a:lnTo>
                <a:lnTo>
                  <a:pt x="2070100" y="1546224"/>
                </a:lnTo>
                <a:lnTo>
                  <a:pt x="2045335" y="1598294"/>
                </a:lnTo>
                <a:lnTo>
                  <a:pt x="2018664" y="1648459"/>
                </a:lnTo>
                <a:lnTo>
                  <a:pt x="1988820" y="1697354"/>
                </a:lnTo>
                <a:lnTo>
                  <a:pt x="1957070" y="1744979"/>
                </a:lnTo>
                <a:lnTo>
                  <a:pt x="1922780" y="1790699"/>
                </a:lnTo>
                <a:lnTo>
                  <a:pt x="1885950" y="1834514"/>
                </a:lnTo>
                <a:lnTo>
                  <a:pt x="1846580" y="1876424"/>
                </a:lnTo>
                <a:lnTo>
                  <a:pt x="1805939" y="1915794"/>
                </a:lnTo>
                <a:lnTo>
                  <a:pt x="1762760" y="1953259"/>
                </a:lnTo>
                <a:lnTo>
                  <a:pt x="1717675" y="1988184"/>
                </a:lnTo>
                <a:lnTo>
                  <a:pt x="1671320" y="2020569"/>
                </a:lnTo>
                <a:lnTo>
                  <a:pt x="1623060" y="2051049"/>
                </a:lnTo>
                <a:lnTo>
                  <a:pt x="1572895" y="2078354"/>
                </a:lnTo>
                <a:lnTo>
                  <a:pt x="1522095" y="2103119"/>
                </a:lnTo>
                <a:lnTo>
                  <a:pt x="1469389" y="2125344"/>
                </a:lnTo>
                <a:lnTo>
                  <a:pt x="1416050" y="2144394"/>
                </a:lnTo>
                <a:lnTo>
                  <a:pt x="1362075" y="2160904"/>
                </a:lnTo>
                <a:lnTo>
                  <a:pt x="1306830" y="2174240"/>
                </a:lnTo>
                <a:lnTo>
                  <a:pt x="1250950" y="2185035"/>
                </a:lnTo>
                <a:lnTo>
                  <a:pt x="1195070" y="2192019"/>
                </a:lnTo>
                <a:lnTo>
                  <a:pt x="1138555" y="2197099"/>
                </a:lnTo>
                <a:lnTo>
                  <a:pt x="1082039" y="2198369"/>
                </a:lnTo>
                <a:lnTo>
                  <a:pt x="1082039" y="2197735"/>
                </a:lnTo>
                <a:lnTo>
                  <a:pt x="1025525" y="2196465"/>
                </a:lnTo>
                <a:lnTo>
                  <a:pt x="969010" y="2192019"/>
                </a:lnTo>
                <a:lnTo>
                  <a:pt x="913130" y="2184399"/>
                </a:lnTo>
                <a:lnTo>
                  <a:pt x="857250" y="2173604"/>
                </a:lnTo>
                <a:lnTo>
                  <a:pt x="802005" y="2160269"/>
                </a:lnTo>
                <a:lnTo>
                  <a:pt x="748030" y="2143760"/>
                </a:lnTo>
                <a:lnTo>
                  <a:pt x="694690" y="2124710"/>
                </a:lnTo>
                <a:lnTo>
                  <a:pt x="641985" y="2102485"/>
                </a:lnTo>
                <a:lnTo>
                  <a:pt x="591185" y="2077719"/>
                </a:lnTo>
                <a:lnTo>
                  <a:pt x="541019" y="2050414"/>
                </a:lnTo>
                <a:lnTo>
                  <a:pt x="492759" y="2020569"/>
                </a:lnTo>
                <a:lnTo>
                  <a:pt x="446405" y="1988184"/>
                </a:lnTo>
                <a:lnTo>
                  <a:pt x="401319" y="1953259"/>
                </a:lnTo>
                <a:lnTo>
                  <a:pt x="358140" y="1915794"/>
                </a:lnTo>
                <a:lnTo>
                  <a:pt x="316865" y="1875789"/>
                </a:lnTo>
                <a:lnTo>
                  <a:pt x="278130" y="1834514"/>
                </a:lnTo>
                <a:lnTo>
                  <a:pt x="241300" y="1790699"/>
                </a:lnTo>
                <a:lnTo>
                  <a:pt x="207009" y="1744979"/>
                </a:lnTo>
                <a:lnTo>
                  <a:pt x="174625" y="1697354"/>
                </a:lnTo>
                <a:lnTo>
                  <a:pt x="145415" y="1648459"/>
                </a:lnTo>
                <a:lnTo>
                  <a:pt x="118109" y="1597659"/>
                </a:lnTo>
                <a:lnTo>
                  <a:pt x="93980" y="1546224"/>
                </a:lnTo>
                <a:lnTo>
                  <a:pt x="71755" y="1492884"/>
                </a:lnTo>
                <a:lnTo>
                  <a:pt x="53340" y="1438909"/>
                </a:lnTo>
                <a:lnTo>
                  <a:pt x="36830" y="1383664"/>
                </a:lnTo>
                <a:lnTo>
                  <a:pt x="23495" y="1327784"/>
                </a:lnTo>
                <a:lnTo>
                  <a:pt x="13334" y="1271269"/>
                </a:lnTo>
                <a:lnTo>
                  <a:pt x="5715" y="1214119"/>
                </a:lnTo>
                <a:lnTo>
                  <a:pt x="1270" y="1156969"/>
                </a:lnTo>
                <a:lnTo>
                  <a:pt x="0" y="1099184"/>
                </a:lnTo>
                <a:lnTo>
                  <a:pt x="634" y="109918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9519" y="5528322"/>
            <a:ext cx="1263650" cy="10883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207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КАКВО  ПРАВИ  SKELLET  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ЛИЧНИ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7950" y="0"/>
            <a:ext cx="7664450" cy="755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340" y="7042162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273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922A47-1A0D-4039-B420-BF3B0780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" y="3175"/>
            <a:ext cx="7556500" cy="755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D3D5A3-7B17-45FA-932B-37415767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07" y="2562225"/>
            <a:ext cx="6230652" cy="328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EB87F3-30F5-4167-A203-5A9B16DC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650" y="3894316"/>
            <a:ext cx="5267401" cy="621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0CB442-D2CC-4C99-BC13-4909240CD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403" y="3894316"/>
            <a:ext cx="223132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5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A4B220-A7B4-4124-90D0-E7ECF4A5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21507" cy="755969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770" y="393712"/>
            <a:ext cx="4486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3C3C3C"/>
                </a:solidFill>
                <a:latin typeface="Arial"/>
                <a:cs typeface="Arial"/>
              </a:rPr>
              <a:t>РЕШЕНИЕ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ЗА</a:t>
            </a:r>
            <a:r>
              <a:rPr sz="2800" b="1" spc="-4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800" b="1" spc="90" dirty="0">
                <a:solidFill>
                  <a:srgbClr val="3C3C3C"/>
                </a:solidFill>
                <a:latin typeface="Arial"/>
                <a:cs typeface="Arial"/>
              </a:rPr>
              <a:t>МАЗИЛКА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-336549" y="781556"/>
            <a:ext cx="7893050" cy="4208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4025" marR="654685">
              <a:lnSpc>
                <a:spcPct val="110400"/>
              </a:lnSpc>
              <a:spcBef>
                <a:spcPts val="100"/>
              </a:spcBef>
            </a:pPr>
            <a:r>
              <a:rPr sz="1600" spc="40" dirty="0"/>
              <a:t>УНИКАЛНО РЕШЕНИЕ </a:t>
            </a:r>
            <a:r>
              <a:rPr sz="1600" spc="35" dirty="0"/>
              <a:t>ЗА МАЗИЛКА ЗА</a:t>
            </a:r>
            <a:r>
              <a:rPr sz="1600" spc="-110" dirty="0"/>
              <a:t> </a:t>
            </a:r>
            <a:r>
              <a:rPr sz="1600" spc="35" dirty="0"/>
              <a:t>СКЕЛЕТ  КОНСТРУКЦИЯ</a:t>
            </a:r>
          </a:p>
          <a:p>
            <a:pPr marL="2980690">
              <a:lnSpc>
                <a:spcPct val="100000"/>
              </a:lnSpc>
              <a:spcBef>
                <a:spcPts val="5"/>
              </a:spcBef>
            </a:pPr>
            <a:endParaRPr sz="1800" dirty="0"/>
          </a:p>
          <a:p>
            <a:pPr marL="2993390" marR="53340">
              <a:lnSpc>
                <a:spcPts val="1150"/>
              </a:lnSpc>
            </a:pP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Както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при традиционната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конструкция от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дървен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материал, така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и 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при металната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конструкция, изборът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на довършителни работи с 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листов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материал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не е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особено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голям.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Обикновено се използват  листове от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гипсокартон, които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са трудоемки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следователно</a:t>
            </a:r>
            <a:r>
              <a:rPr b="0" spc="-12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скъпи.</a:t>
            </a:r>
            <a:endParaRPr dirty="0">
              <a:latin typeface="Arial"/>
              <a:cs typeface="Arial"/>
            </a:endParaRPr>
          </a:p>
          <a:p>
            <a:pPr marL="2980690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marL="2993390" marR="5080">
              <a:lnSpc>
                <a:spcPts val="1150"/>
              </a:lnSpc>
            </a:pPr>
            <a:r>
              <a:rPr b="0" spc="70" dirty="0">
                <a:solidFill>
                  <a:srgbClr val="040404"/>
                </a:solidFill>
                <a:latin typeface="Arial"/>
                <a:cs typeface="Arial"/>
              </a:rPr>
              <a:t>С </a:t>
            </a:r>
            <a:r>
              <a:rPr b="0" spc="35" dirty="0">
                <a:solidFill>
                  <a:srgbClr val="040404"/>
                </a:solidFill>
                <a:latin typeface="Arial"/>
                <a:cs typeface="Arial"/>
              </a:rPr>
              <a:t>Skellet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е възможно да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се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залепят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евтини изолационни плочи от  </a:t>
            </a:r>
            <a:r>
              <a:rPr b="0" spc="60" dirty="0">
                <a:solidFill>
                  <a:srgbClr val="040404"/>
                </a:solidFill>
                <a:latin typeface="Arial"/>
                <a:cs typeface="Arial"/>
              </a:rPr>
              <a:t>EPS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между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профилите. Измазването </a:t>
            </a:r>
            <a:r>
              <a:rPr b="0" spc="60" dirty="0">
                <a:solidFill>
                  <a:srgbClr val="040404"/>
                </a:solidFill>
                <a:latin typeface="Arial"/>
                <a:cs typeface="Arial"/>
              </a:rPr>
              <a:t>може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да се направи</a:t>
            </a:r>
            <a:r>
              <a:rPr b="0" spc="-1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директно.  По-ниската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цена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е само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предимство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този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начин на</a:t>
            </a:r>
            <a:r>
              <a:rPr b="0" spc="-16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работа.</a:t>
            </a:r>
            <a:endParaRPr dirty="0">
              <a:latin typeface="Arial"/>
              <a:cs typeface="Arial"/>
            </a:endParaRPr>
          </a:p>
          <a:p>
            <a:pPr marL="3459479" marR="538480">
              <a:lnSpc>
                <a:spcPct val="110000"/>
              </a:lnSpc>
              <a:spcBef>
                <a:spcPts val="600"/>
              </a:spcBef>
            </a:pP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Много лесно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се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прокарват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кабели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тръби в</a:t>
            </a:r>
            <a:r>
              <a:rPr b="0" spc="-19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стените. 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Рязането не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е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необходимо,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само 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термополистиролно.</a:t>
            </a:r>
            <a:endParaRPr dirty="0">
              <a:latin typeface="Arial"/>
              <a:cs typeface="Arial"/>
            </a:endParaRPr>
          </a:p>
          <a:p>
            <a:pPr marL="2980690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2980690"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3456940" marR="122555">
              <a:lnSpc>
                <a:spcPts val="1150"/>
              </a:lnSpc>
            </a:pP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Мазилката се монтира лесно в дупките на </a:t>
            </a:r>
            <a:r>
              <a:rPr b="0" spc="35" dirty="0">
                <a:solidFill>
                  <a:srgbClr val="040404"/>
                </a:solidFill>
                <a:latin typeface="Arial"/>
                <a:cs typeface="Arial"/>
              </a:rPr>
              <a:t>Skellet</a:t>
            </a:r>
            <a:r>
              <a:rPr b="0" spc="-10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профила.  Поради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свързването,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стоманата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b="0" spc="60" dirty="0">
                <a:solidFill>
                  <a:srgbClr val="040404"/>
                </a:solidFill>
                <a:latin typeface="Arial"/>
                <a:cs typeface="Arial"/>
              </a:rPr>
              <a:t>EPS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листа не се движат  една спрямо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друга. </a:t>
            </a:r>
            <a:r>
              <a:rPr b="0" spc="65" dirty="0">
                <a:solidFill>
                  <a:srgbClr val="040404"/>
                </a:solidFill>
                <a:latin typeface="Arial"/>
                <a:cs typeface="Arial"/>
              </a:rPr>
              <a:t>В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резултат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на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това </a:t>
            </a:r>
            <a:r>
              <a:rPr b="0" spc="55" dirty="0">
                <a:solidFill>
                  <a:srgbClr val="040404"/>
                </a:solidFill>
                <a:latin typeface="Arial"/>
                <a:cs typeface="Arial"/>
              </a:rPr>
              <a:t>няма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повече 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пукнатини </a:t>
            </a:r>
            <a:r>
              <a:rPr b="0" spc="50" dirty="0">
                <a:solidFill>
                  <a:srgbClr val="040404"/>
                </a:solidFill>
                <a:latin typeface="Arial"/>
                <a:cs typeface="Arial"/>
              </a:rPr>
              <a:t>в</a:t>
            </a:r>
            <a:r>
              <a:rPr b="0" spc="1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b="0" spc="45" dirty="0">
                <a:solidFill>
                  <a:srgbClr val="040404"/>
                </a:solidFill>
                <a:latin typeface="Arial"/>
                <a:cs typeface="Arial"/>
              </a:rPr>
              <a:t>мазилката.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492" y="5149867"/>
            <a:ext cx="3966845" cy="792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200" spc="30" dirty="0">
                <a:solidFill>
                  <a:srgbClr val="040404"/>
                </a:solidFill>
                <a:latin typeface="Arial"/>
                <a:cs typeface="Arial"/>
              </a:rPr>
              <a:t>EPS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листа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лек, материалът </a:t>
            </a:r>
            <a:r>
              <a:rPr sz="1200" spc="30" dirty="0">
                <a:solidFill>
                  <a:srgbClr val="040404"/>
                </a:solidFill>
                <a:latin typeface="Arial"/>
                <a:cs typeface="Arial"/>
              </a:rPr>
              <a:t>има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пожароустойчивост, както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и 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звуко изолация. </a:t>
            </a:r>
            <a:r>
              <a:rPr sz="1200" spc="30" dirty="0">
                <a:solidFill>
                  <a:srgbClr val="040404"/>
                </a:solidFill>
                <a:latin typeface="Arial"/>
                <a:cs typeface="Arial"/>
              </a:rPr>
              <a:t>Не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е необходимо в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стената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да се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монтират  други звуко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изолаци. Изолацията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заглушава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шума във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въздуха  съгласно патентован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иновативен</a:t>
            </a:r>
            <a:r>
              <a:rPr sz="1200" spc="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40404"/>
                </a:solidFill>
                <a:latin typeface="Arial"/>
                <a:cs typeface="Arial"/>
              </a:rPr>
              <a:t>метод.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0492" y="6014097"/>
            <a:ext cx="4060825" cy="330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Нашата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мазилката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изсъхва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много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по-бързо от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традиционната  тухлена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зидария.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0492" y="6558292"/>
            <a:ext cx="3837940" cy="330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Всичко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може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да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бъде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прикрепено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към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стената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за</a:t>
            </a:r>
            <a:r>
              <a:rPr sz="1200" spc="-65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40404"/>
                </a:solidFill>
                <a:latin typeface="Arial"/>
                <a:cs typeface="Arial"/>
              </a:rPr>
              <a:t>мазилка:  бойлери,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шкафове, мивки </a:t>
            </a:r>
            <a:r>
              <a:rPr sz="1200" spc="55" dirty="0">
                <a:solidFill>
                  <a:srgbClr val="040404"/>
                </a:solidFill>
                <a:latin typeface="Arial"/>
                <a:cs typeface="Arial"/>
              </a:rPr>
              <a:t>и </a:t>
            </a:r>
            <a:r>
              <a:rPr sz="1200" spc="50" dirty="0">
                <a:solidFill>
                  <a:srgbClr val="040404"/>
                </a:solidFill>
                <a:latin typeface="Arial"/>
                <a:cs typeface="Arial"/>
              </a:rPr>
              <a:t>др</a:t>
            </a:r>
            <a:r>
              <a:rPr sz="1200" spc="-40" dirty="0">
                <a:solidFill>
                  <a:srgbClr val="040404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40404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8984" y="5009527"/>
            <a:ext cx="2182495" cy="2185670"/>
          </a:xfrm>
          <a:custGeom>
            <a:avLst/>
            <a:gdLst/>
            <a:ahLst/>
            <a:cxnLst/>
            <a:rect l="l" t="t" r="r" b="b"/>
            <a:pathLst>
              <a:path w="2182495" h="2185670">
                <a:moveTo>
                  <a:pt x="1091565" y="0"/>
                </a:moveTo>
                <a:lnTo>
                  <a:pt x="1034415" y="1270"/>
                </a:lnTo>
                <a:lnTo>
                  <a:pt x="977265" y="6350"/>
                </a:lnTo>
                <a:lnTo>
                  <a:pt x="920750" y="13335"/>
                </a:lnTo>
                <a:lnTo>
                  <a:pt x="864870" y="24130"/>
                </a:lnTo>
                <a:lnTo>
                  <a:pt x="808990" y="37465"/>
                </a:lnTo>
                <a:lnTo>
                  <a:pt x="754380" y="53340"/>
                </a:lnTo>
                <a:lnTo>
                  <a:pt x="700405" y="73025"/>
                </a:lnTo>
                <a:lnTo>
                  <a:pt x="647700" y="94615"/>
                </a:lnTo>
                <a:lnTo>
                  <a:pt x="596265" y="119380"/>
                </a:lnTo>
                <a:lnTo>
                  <a:pt x="546100" y="146685"/>
                </a:lnTo>
                <a:lnTo>
                  <a:pt x="497205" y="176530"/>
                </a:lnTo>
                <a:lnTo>
                  <a:pt x="450215" y="208915"/>
                </a:lnTo>
                <a:lnTo>
                  <a:pt x="405130" y="243840"/>
                </a:lnTo>
                <a:lnTo>
                  <a:pt x="361315" y="280670"/>
                </a:lnTo>
                <a:lnTo>
                  <a:pt x="320040" y="320040"/>
                </a:lnTo>
                <a:lnTo>
                  <a:pt x="280670" y="361950"/>
                </a:lnTo>
                <a:lnTo>
                  <a:pt x="243840" y="405130"/>
                </a:lnTo>
                <a:lnTo>
                  <a:pt x="208915" y="450850"/>
                </a:lnTo>
                <a:lnTo>
                  <a:pt x="176530" y="497840"/>
                </a:lnTo>
                <a:lnTo>
                  <a:pt x="146684" y="546735"/>
                </a:lnTo>
                <a:lnTo>
                  <a:pt x="119380" y="596900"/>
                </a:lnTo>
                <a:lnTo>
                  <a:pt x="95250" y="648335"/>
                </a:lnTo>
                <a:lnTo>
                  <a:pt x="73025" y="701040"/>
                </a:lnTo>
                <a:lnTo>
                  <a:pt x="53975" y="755015"/>
                </a:lnTo>
                <a:lnTo>
                  <a:pt x="38100" y="810260"/>
                </a:lnTo>
                <a:lnTo>
                  <a:pt x="24765" y="865505"/>
                </a:lnTo>
                <a:lnTo>
                  <a:pt x="13970" y="922020"/>
                </a:lnTo>
                <a:lnTo>
                  <a:pt x="6350" y="978535"/>
                </a:lnTo>
                <a:lnTo>
                  <a:pt x="1905" y="1035685"/>
                </a:lnTo>
                <a:lnTo>
                  <a:pt x="635" y="1092835"/>
                </a:lnTo>
                <a:lnTo>
                  <a:pt x="0" y="1092835"/>
                </a:lnTo>
                <a:lnTo>
                  <a:pt x="1270" y="1149985"/>
                </a:lnTo>
                <a:lnTo>
                  <a:pt x="6350" y="1207135"/>
                </a:lnTo>
                <a:lnTo>
                  <a:pt x="13335" y="1263650"/>
                </a:lnTo>
                <a:lnTo>
                  <a:pt x="24130" y="1320165"/>
                </a:lnTo>
                <a:lnTo>
                  <a:pt x="37465" y="1375410"/>
                </a:lnTo>
                <a:lnTo>
                  <a:pt x="53340" y="1430655"/>
                </a:lnTo>
                <a:lnTo>
                  <a:pt x="72390" y="1483995"/>
                </a:lnTo>
                <a:lnTo>
                  <a:pt x="94615" y="1537335"/>
                </a:lnTo>
                <a:lnTo>
                  <a:pt x="119380" y="1588770"/>
                </a:lnTo>
                <a:lnTo>
                  <a:pt x="146684" y="1638935"/>
                </a:lnTo>
                <a:lnTo>
                  <a:pt x="176530" y="1687830"/>
                </a:lnTo>
                <a:lnTo>
                  <a:pt x="208915" y="1734820"/>
                </a:lnTo>
                <a:lnTo>
                  <a:pt x="243205" y="1780540"/>
                </a:lnTo>
                <a:lnTo>
                  <a:pt x="280670" y="1823720"/>
                </a:lnTo>
                <a:lnTo>
                  <a:pt x="320040" y="1864995"/>
                </a:lnTo>
                <a:lnTo>
                  <a:pt x="361315" y="1904365"/>
                </a:lnTo>
                <a:lnTo>
                  <a:pt x="405130" y="1941830"/>
                </a:lnTo>
                <a:lnTo>
                  <a:pt x="450215" y="1976755"/>
                </a:lnTo>
                <a:lnTo>
                  <a:pt x="497205" y="2009140"/>
                </a:lnTo>
                <a:lnTo>
                  <a:pt x="546100" y="2038985"/>
                </a:lnTo>
                <a:lnTo>
                  <a:pt x="596265" y="2066290"/>
                </a:lnTo>
                <a:lnTo>
                  <a:pt x="647700" y="2090420"/>
                </a:lnTo>
                <a:lnTo>
                  <a:pt x="700405" y="2112645"/>
                </a:lnTo>
                <a:lnTo>
                  <a:pt x="754380" y="2131695"/>
                </a:lnTo>
                <a:lnTo>
                  <a:pt x="808990" y="2147570"/>
                </a:lnTo>
                <a:lnTo>
                  <a:pt x="864870" y="2160905"/>
                </a:lnTo>
                <a:lnTo>
                  <a:pt x="920750" y="2171700"/>
                </a:lnTo>
                <a:lnTo>
                  <a:pt x="977265" y="2179320"/>
                </a:lnTo>
                <a:lnTo>
                  <a:pt x="1034415" y="2183765"/>
                </a:lnTo>
                <a:lnTo>
                  <a:pt x="1091565" y="2185035"/>
                </a:lnTo>
                <a:lnTo>
                  <a:pt x="1091565" y="2185670"/>
                </a:lnTo>
                <a:lnTo>
                  <a:pt x="1148715" y="2184400"/>
                </a:lnTo>
                <a:lnTo>
                  <a:pt x="1205865" y="2179320"/>
                </a:lnTo>
                <a:lnTo>
                  <a:pt x="1262380" y="2172335"/>
                </a:lnTo>
                <a:lnTo>
                  <a:pt x="1318260" y="2161540"/>
                </a:lnTo>
                <a:lnTo>
                  <a:pt x="1374140" y="2148205"/>
                </a:lnTo>
                <a:lnTo>
                  <a:pt x="1428750" y="2132330"/>
                </a:lnTo>
                <a:lnTo>
                  <a:pt x="1482725" y="2112645"/>
                </a:lnTo>
                <a:lnTo>
                  <a:pt x="1535430" y="2091055"/>
                </a:lnTo>
                <a:lnTo>
                  <a:pt x="1586865" y="2066290"/>
                </a:lnTo>
                <a:lnTo>
                  <a:pt x="1637029" y="2038985"/>
                </a:lnTo>
                <a:lnTo>
                  <a:pt x="1685925" y="2009140"/>
                </a:lnTo>
                <a:lnTo>
                  <a:pt x="1732914" y="1976755"/>
                </a:lnTo>
                <a:lnTo>
                  <a:pt x="1778000" y="1941830"/>
                </a:lnTo>
                <a:lnTo>
                  <a:pt x="1821814" y="1905000"/>
                </a:lnTo>
                <a:lnTo>
                  <a:pt x="1863089" y="1865630"/>
                </a:lnTo>
                <a:lnTo>
                  <a:pt x="1902460" y="1823720"/>
                </a:lnTo>
                <a:lnTo>
                  <a:pt x="1939289" y="1780540"/>
                </a:lnTo>
                <a:lnTo>
                  <a:pt x="1974214" y="1734820"/>
                </a:lnTo>
                <a:lnTo>
                  <a:pt x="2006600" y="1687830"/>
                </a:lnTo>
                <a:lnTo>
                  <a:pt x="2036445" y="1638935"/>
                </a:lnTo>
                <a:lnTo>
                  <a:pt x="2063750" y="1588770"/>
                </a:lnTo>
                <a:lnTo>
                  <a:pt x="2087879" y="1537335"/>
                </a:lnTo>
                <a:lnTo>
                  <a:pt x="2110104" y="1484630"/>
                </a:lnTo>
                <a:lnTo>
                  <a:pt x="2129154" y="1430655"/>
                </a:lnTo>
                <a:lnTo>
                  <a:pt x="2145029" y="1375410"/>
                </a:lnTo>
                <a:lnTo>
                  <a:pt x="2158365" y="1320165"/>
                </a:lnTo>
                <a:lnTo>
                  <a:pt x="2169160" y="1263650"/>
                </a:lnTo>
                <a:lnTo>
                  <a:pt x="2176779" y="1207135"/>
                </a:lnTo>
                <a:lnTo>
                  <a:pt x="2181225" y="1149985"/>
                </a:lnTo>
                <a:lnTo>
                  <a:pt x="2182495" y="1092835"/>
                </a:lnTo>
                <a:lnTo>
                  <a:pt x="2181225" y="1035685"/>
                </a:lnTo>
                <a:lnTo>
                  <a:pt x="2176779" y="978535"/>
                </a:lnTo>
                <a:lnTo>
                  <a:pt x="2169160" y="922020"/>
                </a:lnTo>
                <a:lnTo>
                  <a:pt x="2158365" y="865505"/>
                </a:lnTo>
                <a:lnTo>
                  <a:pt x="2145029" y="810260"/>
                </a:lnTo>
                <a:lnTo>
                  <a:pt x="2129154" y="755015"/>
                </a:lnTo>
                <a:lnTo>
                  <a:pt x="2110104" y="701040"/>
                </a:lnTo>
                <a:lnTo>
                  <a:pt x="2087879" y="648335"/>
                </a:lnTo>
                <a:lnTo>
                  <a:pt x="2063750" y="596900"/>
                </a:lnTo>
                <a:lnTo>
                  <a:pt x="2036445" y="546735"/>
                </a:lnTo>
                <a:lnTo>
                  <a:pt x="2006600" y="497840"/>
                </a:lnTo>
                <a:lnTo>
                  <a:pt x="1974214" y="450215"/>
                </a:lnTo>
                <a:lnTo>
                  <a:pt x="1939289" y="405130"/>
                </a:lnTo>
                <a:lnTo>
                  <a:pt x="1902460" y="361315"/>
                </a:lnTo>
                <a:lnTo>
                  <a:pt x="1863089" y="320040"/>
                </a:lnTo>
                <a:lnTo>
                  <a:pt x="1821814" y="280670"/>
                </a:lnTo>
                <a:lnTo>
                  <a:pt x="1778000" y="243840"/>
                </a:lnTo>
                <a:lnTo>
                  <a:pt x="1732914" y="208915"/>
                </a:lnTo>
                <a:lnTo>
                  <a:pt x="1685925" y="176530"/>
                </a:lnTo>
                <a:lnTo>
                  <a:pt x="1637029" y="146685"/>
                </a:lnTo>
                <a:lnTo>
                  <a:pt x="1586865" y="119380"/>
                </a:lnTo>
                <a:lnTo>
                  <a:pt x="1535430" y="94615"/>
                </a:lnTo>
                <a:lnTo>
                  <a:pt x="1482725" y="72390"/>
                </a:lnTo>
                <a:lnTo>
                  <a:pt x="1428750" y="53340"/>
                </a:lnTo>
                <a:lnTo>
                  <a:pt x="1374140" y="37465"/>
                </a:lnTo>
                <a:lnTo>
                  <a:pt x="1318260" y="24130"/>
                </a:lnTo>
                <a:lnTo>
                  <a:pt x="1262380" y="13335"/>
                </a:lnTo>
                <a:lnTo>
                  <a:pt x="1205865" y="5715"/>
                </a:lnTo>
                <a:lnTo>
                  <a:pt x="1148715" y="1270"/>
                </a:lnTo>
                <a:lnTo>
                  <a:pt x="1091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984" y="5009527"/>
            <a:ext cx="2182495" cy="2185670"/>
          </a:xfrm>
          <a:custGeom>
            <a:avLst/>
            <a:gdLst/>
            <a:ahLst/>
            <a:cxnLst/>
            <a:rect l="l" t="t" r="r" b="b"/>
            <a:pathLst>
              <a:path w="2182495" h="2185670">
                <a:moveTo>
                  <a:pt x="635" y="1092835"/>
                </a:moveTo>
                <a:lnTo>
                  <a:pt x="1905" y="1035685"/>
                </a:lnTo>
                <a:lnTo>
                  <a:pt x="6350" y="978535"/>
                </a:lnTo>
                <a:lnTo>
                  <a:pt x="13970" y="922020"/>
                </a:lnTo>
                <a:lnTo>
                  <a:pt x="24765" y="865505"/>
                </a:lnTo>
                <a:lnTo>
                  <a:pt x="38100" y="810260"/>
                </a:lnTo>
                <a:lnTo>
                  <a:pt x="53975" y="755015"/>
                </a:lnTo>
                <a:lnTo>
                  <a:pt x="73025" y="701040"/>
                </a:lnTo>
                <a:lnTo>
                  <a:pt x="95250" y="648335"/>
                </a:lnTo>
                <a:lnTo>
                  <a:pt x="119380" y="596900"/>
                </a:lnTo>
                <a:lnTo>
                  <a:pt x="146684" y="546735"/>
                </a:lnTo>
                <a:lnTo>
                  <a:pt x="176530" y="497840"/>
                </a:lnTo>
                <a:lnTo>
                  <a:pt x="208915" y="450850"/>
                </a:lnTo>
                <a:lnTo>
                  <a:pt x="243840" y="405130"/>
                </a:lnTo>
                <a:lnTo>
                  <a:pt x="280670" y="361950"/>
                </a:lnTo>
                <a:lnTo>
                  <a:pt x="320040" y="320040"/>
                </a:lnTo>
                <a:lnTo>
                  <a:pt x="361315" y="280670"/>
                </a:lnTo>
                <a:lnTo>
                  <a:pt x="405130" y="243840"/>
                </a:lnTo>
                <a:lnTo>
                  <a:pt x="450215" y="208915"/>
                </a:lnTo>
                <a:lnTo>
                  <a:pt x="497205" y="176530"/>
                </a:lnTo>
                <a:lnTo>
                  <a:pt x="546100" y="146685"/>
                </a:lnTo>
                <a:lnTo>
                  <a:pt x="596265" y="119380"/>
                </a:lnTo>
                <a:lnTo>
                  <a:pt x="647700" y="94615"/>
                </a:lnTo>
                <a:lnTo>
                  <a:pt x="700405" y="73025"/>
                </a:lnTo>
                <a:lnTo>
                  <a:pt x="754380" y="53340"/>
                </a:lnTo>
                <a:lnTo>
                  <a:pt x="808990" y="37465"/>
                </a:lnTo>
                <a:lnTo>
                  <a:pt x="864870" y="24130"/>
                </a:lnTo>
                <a:lnTo>
                  <a:pt x="920750" y="13335"/>
                </a:lnTo>
                <a:lnTo>
                  <a:pt x="977265" y="6350"/>
                </a:lnTo>
                <a:lnTo>
                  <a:pt x="1034415" y="1270"/>
                </a:lnTo>
                <a:lnTo>
                  <a:pt x="1091565" y="0"/>
                </a:lnTo>
                <a:lnTo>
                  <a:pt x="1148715" y="1270"/>
                </a:lnTo>
                <a:lnTo>
                  <a:pt x="1205865" y="5715"/>
                </a:lnTo>
                <a:lnTo>
                  <a:pt x="1262380" y="13335"/>
                </a:lnTo>
                <a:lnTo>
                  <a:pt x="1318260" y="24130"/>
                </a:lnTo>
                <a:lnTo>
                  <a:pt x="1374140" y="37465"/>
                </a:lnTo>
                <a:lnTo>
                  <a:pt x="1428750" y="53340"/>
                </a:lnTo>
                <a:lnTo>
                  <a:pt x="1482725" y="72390"/>
                </a:lnTo>
                <a:lnTo>
                  <a:pt x="1535430" y="94615"/>
                </a:lnTo>
                <a:lnTo>
                  <a:pt x="1586865" y="119380"/>
                </a:lnTo>
                <a:lnTo>
                  <a:pt x="1637029" y="146685"/>
                </a:lnTo>
                <a:lnTo>
                  <a:pt x="1685925" y="176530"/>
                </a:lnTo>
                <a:lnTo>
                  <a:pt x="1732914" y="208915"/>
                </a:lnTo>
                <a:lnTo>
                  <a:pt x="1778000" y="243840"/>
                </a:lnTo>
                <a:lnTo>
                  <a:pt x="1821814" y="280670"/>
                </a:lnTo>
                <a:lnTo>
                  <a:pt x="1863089" y="320040"/>
                </a:lnTo>
                <a:lnTo>
                  <a:pt x="1902460" y="361315"/>
                </a:lnTo>
                <a:lnTo>
                  <a:pt x="1939289" y="405130"/>
                </a:lnTo>
                <a:lnTo>
                  <a:pt x="1974214" y="450215"/>
                </a:lnTo>
                <a:lnTo>
                  <a:pt x="2006600" y="497840"/>
                </a:lnTo>
                <a:lnTo>
                  <a:pt x="2036445" y="546735"/>
                </a:lnTo>
                <a:lnTo>
                  <a:pt x="2063750" y="596900"/>
                </a:lnTo>
                <a:lnTo>
                  <a:pt x="2087879" y="648335"/>
                </a:lnTo>
                <a:lnTo>
                  <a:pt x="2110104" y="701040"/>
                </a:lnTo>
                <a:lnTo>
                  <a:pt x="2129154" y="755015"/>
                </a:lnTo>
                <a:lnTo>
                  <a:pt x="2145029" y="810260"/>
                </a:lnTo>
                <a:lnTo>
                  <a:pt x="2158365" y="865505"/>
                </a:lnTo>
                <a:lnTo>
                  <a:pt x="2169160" y="922020"/>
                </a:lnTo>
                <a:lnTo>
                  <a:pt x="2176779" y="978535"/>
                </a:lnTo>
                <a:lnTo>
                  <a:pt x="2181225" y="1035685"/>
                </a:lnTo>
                <a:lnTo>
                  <a:pt x="2182495" y="1092835"/>
                </a:lnTo>
                <a:lnTo>
                  <a:pt x="2181225" y="1149985"/>
                </a:lnTo>
                <a:lnTo>
                  <a:pt x="2176779" y="1207135"/>
                </a:lnTo>
                <a:lnTo>
                  <a:pt x="2169160" y="1263650"/>
                </a:lnTo>
                <a:lnTo>
                  <a:pt x="2158365" y="1320165"/>
                </a:lnTo>
                <a:lnTo>
                  <a:pt x="2145029" y="1375410"/>
                </a:lnTo>
                <a:lnTo>
                  <a:pt x="2129154" y="1430655"/>
                </a:lnTo>
                <a:lnTo>
                  <a:pt x="2110104" y="1484630"/>
                </a:lnTo>
                <a:lnTo>
                  <a:pt x="2087879" y="1537335"/>
                </a:lnTo>
                <a:lnTo>
                  <a:pt x="2063750" y="1588770"/>
                </a:lnTo>
                <a:lnTo>
                  <a:pt x="2036445" y="1638935"/>
                </a:lnTo>
                <a:lnTo>
                  <a:pt x="2006600" y="1687830"/>
                </a:lnTo>
                <a:lnTo>
                  <a:pt x="1974214" y="1734820"/>
                </a:lnTo>
                <a:lnTo>
                  <a:pt x="1939289" y="1780540"/>
                </a:lnTo>
                <a:lnTo>
                  <a:pt x="1902460" y="1823720"/>
                </a:lnTo>
                <a:lnTo>
                  <a:pt x="1863089" y="1865630"/>
                </a:lnTo>
                <a:lnTo>
                  <a:pt x="1821814" y="1905000"/>
                </a:lnTo>
                <a:lnTo>
                  <a:pt x="1778000" y="1941830"/>
                </a:lnTo>
                <a:lnTo>
                  <a:pt x="1732914" y="1976755"/>
                </a:lnTo>
                <a:lnTo>
                  <a:pt x="1685925" y="2009140"/>
                </a:lnTo>
                <a:lnTo>
                  <a:pt x="1637029" y="2038985"/>
                </a:lnTo>
                <a:lnTo>
                  <a:pt x="1586865" y="2066290"/>
                </a:lnTo>
                <a:lnTo>
                  <a:pt x="1535430" y="2091055"/>
                </a:lnTo>
                <a:lnTo>
                  <a:pt x="1482725" y="2112645"/>
                </a:lnTo>
                <a:lnTo>
                  <a:pt x="1428750" y="2132330"/>
                </a:lnTo>
                <a:lnTo>
                  <a:pt x="1374140" y="2148205"/>
                </a:lnTo>
                <a:lnTo>
                  <a:pt x="1318260" y="2161540"/>
                </a:lnTo>
                <a:lnTo>
                  <a:pt x="1262380" y="2172335"/>
                </a:lnTo>
                <a:lnTo>
                  <a:pt x="1205865" y="2179320"/>
                </a:lnTo>
                <a:lnTo>
                  <a:pt x="1148715" y="2184400"/>
                </a:lnTo>
                <a:lnTo>
                  <a:pt x="1091565" y="2185670"/>
                </a:lnTo>
                <a:lnTo>
                  <a:pt x="1091565" y="2185035"/>
                </a:lnTo>
                <a:lnTo>
                  <a:pt x="1034415" y="2183765"/>
                </a:lnTo>
                <a:lnTo>
                  <a:pt x="977265" y="2179320"/>
                </a:lnTo>
                <a:lnTo>
                  <a:pt x="920750" y="2171700"/>
                </a:lnTo>
                <a:lnTo>
                  <a:pt x="864870" y="2160905"/>
                </a:lnTo>
                <a:lnTo>
                  <a:pt x="808990" y="2147570"/>
                </a:lnTo>
                <a:lnTo>
                  <a:pt x="754380" y="2131695"/>
                </a:lnTo>
                <a:lnTo>
                  <a:pt x="700405" y="2112645"/>
                </a:lnTo>
                <a:lnTo>
                  <a:pt x="647700" y="2090420"/>
                </a:lnTo>
                <a:lnTo>
                  <a:pt x="596265" y="2066290"/>
                </a:lnTo>
                <a:lnTo>
                  <a:pt x="546100" y="2038985"/>
                </a:lnTo>
                <a:lnTo>
                  <a:pt x="497205" y="2009140"/>
                </a:lnTo>
                <a:lnTo>
                  <a:pt x="450215" y="1976755"/>
                </a:lnTo>
                <a:lnTo>
                  <a:pt x="405130" y="1941830"/>
                </a:lnTo>
                <a:lnTo>
                  <a:pt x="361315" y="1904365"/>
                </a:lnTo>
                <a:lnTo>
                  <a:pt x="320040" y="1864995"/>
                </a:lnTo>
                <a:lnTo>
                  <a:pt x="280670" y="1823720"/>
                </a:lnTo>
                <a:lnTo>
                  <a:pt x="243205" y="1780540"/>
                </a:lnTo>
                <a:lnTo>
                  <a:pt x="208915" y="1734820"/>
                </a:lnTo>
                <a:lnTo>
                  <a:pt x="176530" y="1687830"/>
                </a:lnTo>
                <a:lnTo>
                  <a:pt x="146684" y="1638935"/>
                </a:lnTo>
                <a:lnTo>
                  <a:pt x="119380" y="1588770"/>
                </a:lnTo>
                <a:lnTo>
                  <a:pt x="94615" y="1537335"/>
                </a:lnTo>
                <a:lnTo>
                  <a:pt x="72390" y="1483995"/>
                </a:lnTo>
                <a:lnTo>
                  <a:pt x="53340" y="1430655"/>
                </a:lnTo>
                <a:lnTo>
                  <a:pt x="37465" y="1375410"/>
                </a:lnTo>
                <a:lnTo>
                  <a:pt x="24130" y="1320165"/>
                </a:lnTo>
                <a:lnTo>
                  <a:pt x="13335" y="1263650"/>
                </a:lnTo>
                <a:lnTo>
                  <a:pt x="6350" y="1207135"/>
                </a:lnTo>
                <a:lnTo>
                  <a:pt x="1270" y="1149985"/>
                </a:lnTo>
                <a:lnTo>
                  <a:pt x="0" y="1092835"/>
                </a:lnTo>
                <a:lnTo>
                  <a:pt x="635" y="109283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0630" y="5469902"/>
            <a:ext cx="1263650" cy="10883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ts val="207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КАКВО  ПРАВИ  SKELLET  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ЛИЧНИ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505" y="0"/>
            <a:ext cx="7564005" cy="756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55762B-D232-4A74-85F8-0E70F53E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" y="0"/>
            <a:ext cx="7556500" cy="75020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object 2"/>
          <p:cNvSpPr txBox="1"/>
          <p:nvPr/>
        </p:nvSpPr>
        <p:spPr>
          <a:xfrm>
            <a:off x="549275" y="3074682"/>
            <a:ext cx="6617334" cy="18943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93345" marR="194310">
              <a:lnSpc>
                <a:spcPts val="1290"/>
              </a:lnSpc>
              <a:spcBef>
                <a:spcPts val="37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Skellet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която може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 решения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ваша идея за визия на  вашата сграда.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профили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безкрайните им възможности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свързване и </a:t>
            </a:r>
            <a:r>
              <a:rPr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Дизайнът на конструкцията на Skellet,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GB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това 3D дизайнът със  Skellet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 прост.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крайна сметка проектирането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върху 25 мм решетка.  За да приложите тези решения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дигиталните дизайни бяха включени всички профили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конектори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библиотеката на удобния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 софтуер Sketchup. Човек намира тези  динамични компоненти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хранилището на програмата. Безплатни ръководства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достъпни.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00ED25-24EB-4A89-8C0B-823827C7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9" y="1576"/>
            <a:ext cx="7561273" cy="75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769" y="5499112"/>
            <a:ext cx="6672580" cy="1594347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818639" algn="just">
              <a:lnSpc>
                <a:spcPct val="95900"/>
              </a:lnSpc>
              <a:spcBef>
                <a:spcPts val="155"/>
              </a:spcBef>
            </a:pPr>
            <a:r>
              <a:rPr lang="bg-BG" sz="1200" b="1" i="1" spc="-5" dirty="0" smtClean="0">
                <a:latin typeface="Arial"/>
                <a:cs typeface="Arial"/>
              </a:rPr>
              <a:t>Никога не е било по-лесно. </a:t>
            </a:r>
            <a:r>
              <a:rPr sz="1200" b="1" i="1" spc="-5" dirty="0" err="1" smtClean="0">
                <a:latin typeface="Arial"/>
                <a:cs typeface="Arial"/>
              </a:rPr>
              <a:t>Изграждането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на метални конструкции вече не изисква тежки  стоманени профили, сложна техника, дългосрочна подготовка или скъпо оборудване за  монтаж на </a:t>
            </a:r>
            <a:r>
              <a:rPr sz="1200" b="1" i="1" spc="-5" dirty="0" err="1">
                <a:latin typeface="Arial"/>
                <a:cs typeface="Arial"/>
              </a:rPr>
              <a:t>място</a:t>
            </a:r>
            <a:r>
              <a:rPr sz="1200" b="1" i="1" spc="-5" dirty="0" smtClean="0">
                <a:latin typeface="Arial"/>
                <a:cs typeface="Arial"/>
              </a:rPr>
              <a:t>. </a:t>
            </a:r>
            <a:r>
              <a:rPr lang="bg-BG" sz="1200" b="1" i="1" spc="-5" dirty="0" smtClean="0">
                <a:latin typeface="Arial"/>
                <a:cs typeface="Arial"/>
              </a:rPr>
              <a:t>Със</a:t>
            </a:r>
            <a:r>
              <a:rPr sz="1200" b="1" i="1" spc="-5" dirty="0" smtClean="0">
                <a:latin typeface="Arial"/>
                <a:cs typeface="Arial"/>
              </a:rPr>
              <a:t> SKELLET</a:t>
            </a:r>
            <a:r>
              <a:rPr lang="bg-BG" sz="1200" b="1" i="1" spc="-5" dirty="0" smtClean="0">
                <a:latin typeface="Arial"/>
                <a:cs typeface="Arial"/>
              </a:rPr>
              <a:t>-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lang="bg-BG" sz="1200" b="1" i="1" spc="-5" dirty="0" smtClean="0">
                <a:latin typeface="Arial"/>
                <a:cs typeface="Arial"/>
              </a:rPr>
              <a:t>иновативна и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 err="1" smtClean="0">
                <a:latin typeface="Arial"/>
                <a:cs typeface="Arial"/>
              </a:rPr>
              <a:t>многофункционална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 err="1">
                <a:latin typeface="Arial"/>
                <a:cs typeface="Arial"/>
              </a:rPr>
              <a:t>система</a:t>
            </a:r>
            <a:r>
              <a:rPr sz="1200" b="1" i="1" spc="-5" dirty="0" smtClean="0">
                <a:latin typeface="Arial"/>
                <a:cs typeface="Arial"/>
              </a:rPr>
              <a:t>, </a:t>
            </a:r>
            <a:r>
              <a:rPr sz="1200" b="1" i="1" spc="-5" dirty="0">
                <a:latin typeface="Arial"/>
                <a:cs typeface="Arial"/>
              </a:rPr>
              <a:t>можете да изграждате висококачествени  стоманени </a:t>
            </a:r>
            <a:r>
              <a:rPr sz="1200" b="1" i="1" spc="-5" dirty="0" err="1">
                <a:latin typeface="Arial"/>
                <a:cs typeface="Arial"/>
              </a:rPr>
              <a:t>конструкции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 err="1">
                <a:latin typeface="Arial"/>
                <a:cs typeface="Arial"/>
              </a:rPr>
              <a:t>без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spc="-5" dirty="0" err="1" smtClean="0">
                <a:latin typeface="Arial"/>
                <a:cs typeface="Arial"/>
              </a:rPr>
              <a:t>ограничения</a:t>
            </a:r>
            <a:r>
              <a:rPr lang="bg-BG" sz="1200" b="1" i="1" spc="-5" dirty="0">
                <a:latin typeface="Arial"/>
                <a:cs typeface="Arial"/>
              </a:rPr>
              <a:t> </a:t>
            </a:r>
            <a:r>
              <a:rPr lang="bg-BG" sz="1200" b="1" i="1" spc="-5" dirty="0" smtClean="0">
                <a:latin typeface="Arial"/>
                <a:cs typeface="Arial"/>
              </a:rPr>
              <a:t>за </a:t>
            </a:r>
            <a:r>
              <a:rPr lang="bg-BG" sz="1200" b="1" i="1" spc="-5" dirty="0" err="1" smtClean="0">
                <a:latin typeface="Arial"/>
                <a:cs typeface="Arial"/>
              </a:rPr>
              <a:t>фантазйте</a:t>
            </a:r>
            <a:r>
              <a:rPr lang="bg-BG" sz="1200" b="1" i="1" spc="-5" dirty="0" smtClean="0">
                <a:latin typeface="Arial"/>
                <a:cs typeface="Arial"/>
              </a:rPr>
              <a:t>, проектирането и изпълнението. </a:t>
            </a:r>
            <a:r>
              <a:rPr lang="bg-BG" sz="1200" b="1" i="1" spc="-5" dirty="0">
                <a:latin typeface="Arial"/>
                <a:cs typeface="Arial"/>
              </a:rPr>
              <a:t>С</a:t>
            </a:r>
            <a:r>
              <a:rPr lang="bg-BG" sz="1200" b="1" i="1" spc="-5" dirty="0" smtClean="0">
                <a:latin typeface="Arial"/>
                <a:cs typeface="Arial"/>
              </a:rPr>
              <a:t>ъс строителната система на </a:t>
            </a:r>
            <a:r>
              <a:rPr lang="en-GB" sz="1200" b="1" i="1" spc="-5" dirty="0" smtClean="0">
                <a:latin typeface="Arial"/>
                <a:cs typeface="Arial"/>
              </a:rPr>
              <a:t>SKELLET</a:t>
            </a:r>
            <a:r>
              <a:rPr lang="bg-BG" sz="1200" b="1" i="1" spc="-5" dirty="0" smtClean="0">
                <a:latin typeface="Arial"/>
                <a:cs typeface="Arial"/>
              </a:rPr>
              <a:t>, всичко е възможно!</a:t>
            </a:r>
            <a:endParaRPr sz="1200" dirty="0">
              <a:latin typeface="Arial"/>
              <a:cs typeface="Arial"/>
            </a:endParaRPr>
          </a:p>
          <a:p>
            <a:pPr marL="12700" marR="13335" algn="just">
              <a:lnSpc>
                <a:spcPts val="1270"/>
              </a:lnSpc>
              <a:spcBef>
                <a:spcPts val="20"/>
              </a:spcBef>
            </a:pP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lang="bg-BG" sz="1200" b="1" i="1" spc="-5" dirty="0">
                <a:latin typeface="Arial"/>
                <a:cs typeface="Arial"/>
              </a:rPr>
              <a:t>П</a:t>
            </a:r>
            <a:r>
              <a:rPr sz="1200" b="1" i="1" spc="-5" dirty="0" err="1" smtClean="0">
                <a:latin typeface="Arial"/>
                <a:cs typeface="Arial"/>
              </a:rPr>
              <a:t>редлагаме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lang="bg-BG" sz="1200" b="1" i="1" spc="-5" dirty="0" smtClean="0">
                <a:latin typeface="Arial"/>
                <a:cs typeface="Arial"/>
              </a:rPr>
              <a:t>ви </a:t>
            </a:r>
            <a:r>
              <a:rPr sz="1200" b="1" i="1" spc="-5" dirty="0" err="1" smtClean="0">
                <a:latin typeface="Arial"/>
                <a:cs typeface="Arial"/>
              </a:rPr>
              <a:t>патентован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строителен продукт, заедно </a:t>
            </a:r>
            <a:r>
              <a:rPr sz="1200" b="1" i="1" dirty="0">
                <a:latin typeface="Arial"/>
                <a:cs typeface="Arial"/>
              </a:rPr>
              <a:t>с </a:t>
            </a:r>
            <a:r>
              <a:rPr sz="1200" b="1" i="1" spc="-5" dirty="0" err="1" smtClean="0">
                <a:latin typeface="Arial"/>
                <a:cs typeface="Arial"/>
              </a:rPr>
              <a:t>необходими</a:t>
            </a:r>
            <a:r>
              <a:rPr lang="bg-BG" sz="1200" b="1" i="1" spc="-5" dirty="0" smtClean="0">
                <a:latin typeface="Arial"/>
                <a:cs typeface="Arial"/>
              </a:rPr>
              <a:t>мата компетентност</a:t>
            </a:r>
            <a:r>
              <a:rPr sz="1200" b="1" i="1" spc="-5" dirty="0" smtClean="0">
                <a:latin typeface="Arial"/>
                <a:cs typeface="Arial"/>
              </a:rPr>
              <a:t> </a:t>
            </a:r>
            <a:r>
              <a:rPr sz="1200" b="1" i="1" spc="-5" dirty="0" err="1">
                <a:latin typeface="Arial"/>
                <a:cs typeface="Arial"/>
              </a:rPr>
              <a:t>за</a:t>
            </a:r>
            <a:r>
              <a:rPr sz="1200" b="1" i="1" spc="-5" dirty="0">
                <a:latin typeface="Arial"/>
                <a:cs typeface="Arial"/>
              </a:rPr>
              <a:t>  </a:t>
            </a:r>
            <a:r>
              <a:rPr sz="1200" b="1" i="1" spc="-5" dirty="0" err="1" smtClean="0">
                <a:latin typeface="Arial"/>
                <a:cs typeface="Arial"/>
              </a:rPr>
              <a:t>изграждане</a:t>
            </a:r>
            <a:r>
              <a:rPr lang="bg-BG" sz="1200" b="1" i="1" spc="-5" dirty="0" smtClean="0">
                <a:latin typeface="Arial"/>
                <a:cs typeface="Arial"/>
              </a:rPr>
              <a:t>то му</a:t>
            </a:r>
            <a:r>
              <a:rPr sz="1200" b="1" i="1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840" y="5384177"/>
            <a:ext cx="6819265" cy="1684655"/>
          </a:xfrm>
          <a:custGeom>
            <a:avLst/>
            <a:gdLst/>
            <a:ahLst/>
            <a:cxnLst/>
            <a:rect l="l" t="t" r="r" b="b"/>
            <a:pathLst>
              <a:path w="6819265" h="1684654">
                <a:moveTo>
                  <a:pt x="0" y="133985"/>
                </a:moveTo>
                <a:lnTo>
                  <a:pt x="0" y="127000"/>
                </a:lnTo>
                <a:lnTo>
                  <a:pt x="635" y="120015"/>
                </a:lnTo>
                <a:lnTo>
                  <a:pt x="1905" y="113030"/>
                </a:lnTo>
                <a:lnTo>
                  <a:pt x="3175" y="106045"/>
                </a:lnTo>
                <a:lnTo>
                  <a:pt x="4445" y="99060"/>
                </a:lnTo>
                <a:lnTo>
                  <a:pt x="6350" y="92710"/>
                </a:lnTo>
                <a:lnTo>
                  <a:pt x="8889" y="85725"/>
                </a:lnTo>
                <a:lnTo>
                  <a:pt x="11430" y="79375"/>
                </a:lnTo>
                <a:lnTo>
                  <a:pt x="14605" y="73025"/>
                </a:lnTo>
                <a:lnTo>
                  <a:pt x="17780" y="66675"/>
                </a:lnTo>
                <a:lnTo>
                  <a:pt x="39369" y="39370"/>
                </a:lnTo>
                <a:lnTo>
                  <a:pt x="44450" y="34290"/>
                </a:lnTo>
                <a:lnTo>
                  <a:pt x="79375" y="11430"/>
                </a:lnTo>
                <a:lnTo>
                  <a:pt x="113030" y="1905"/>
                </a:lnTo>
                <a:lnTo>
                  <a:pt x="120014" y="635"/>
                </a:lnTo>
                <a:lnTo>
                  <a:pt x="127000" y="0"/>
                </a:lnTo>
                <a:lnTo>
                  <a:pt x="133985" y="0"/>
                </a:lnTo>
                <a:lnTo>
                  <a:pt x="6684644" y="0"/>
                </a:lnTo>
                <a:lnTo>
                  <a:pt x="6691630" y="0"/>
                </a:lnTo>
                <a:lnTo>
                  <a:pt x="6698614" y="635"/>
                </a:lnTo>
                <a:lnTo>
                  <a:pt x="6739255" y="11430"/>
                </a:lnTo>
                <a:lnTo>
                  <a:pt x="6745605" y="14605"/>
                </a:lnTo>
                <a:lnTo>
                  <a:pt x="6751955" y="17780"/>
                </a:lnTo>
                <a:lnTo>
                  <a:pt x="6757669" y="21590"/>
                </a:lnTo>
                <a:lnTo>
                  <a:pt x="6763384" y="25400"/>
                </a:lnTo>
                <a:lnTo>
                  <a:pt x="6769100" y="29845"/>
                </a:lnTo>
                <a:lnTo>
                  <a:pt x="6774180" y="34290"/>
                </a:lnTo>
                <a:lnTo>
                  <a:pt x="6779259" y="39370"/>
                </a:lnTo>
                <a:lnTo>
                  <a:pt x="6784339" y="44450"/>
                </a:lnTo>
                <a:lnTo>
                  <a:pt x="6807200" y="79375"/>
                </a:lnTo>
                <a:lnTo>
                  <a:pt x="6815455" y="106045"/>
                </a:lnTo>
                <a:lnTo>
                  <a:pt x="6816725" y="113030"/>
                </a:lnTo>
                <a:lnTo>
                  <a:pt x="6817994" y="120015"/>
                </a:lnTo>
                <a:lnTo>
                  <a:pt x="6818630" y="127000"/>
                </a:lnTo>
                <a:lnTo>
                  <a:pt x="6818630" y="133985"/>
                </a:lnTo>
                <a:lnTo>
                  <a:pt x="6819264" y="1550035"/>
                </a:lnTo>
                <a:lnTo>
                  <a:pt x="6819264" y="1557020"/>
                </a:lnTo>
                <a:lnTo>
                  <a:pt x="6818630" y="1564005"/>
                </a:lnTo>
                <a:lnTo>
                  <a:pt x="6817359" y="1570990"/>
                </a:lnTo>
                <a:lnTo>
                  <a:pt x="6816089" y="1577975"/>
                </a:lnTo>
                <a:lnTo>
                  <a:pt x="6814819" y="1584960"/>
                </a:lnTo>
                <a:lnTo>
                  <a:pt x="6797675" y="1623060"/>
                </a:lnTo>
                <a:lnTo>
                  <a:pt x="6779894" y="1644650"/>
                </a:lnTo>
                <a:lnTo>
                  <a:pt x="6774814" y="1649730"/>
                </a:lnTo>
                <a:lnTo>
                  <a:pt x="6746239" y="1669415"/>
                </a:lnTo>
                <a:lnTo>
                  <a:pt x="6739889" y="1672590"/>
                </a:lnTo>
                <a:lnTo>
                  <a:pt x="6706234" y="1682115"/>
                </a:lnTo>
                <a:lnTo>
                  <a:pt x="6699250" y="1683385"/>
                </a:lnTo>
                <a:lnTo>
                  <a:pt x="6692264" y="1684020"/>
                </a:lnTo>
                <a:lnTo>
                  <a:pt x="6685280" y="1684020"/>
                </a:lnTo>
                <a:lnTo>
                  <a:pt x="133985" y="1684655"/>
                </a:lnTo>
                <a:lnTo>
                  <a:pt x="127000" y="1684655"/>
                </a:lnTo>
                <a:lnTo>
                  <a:pt x="120014" y="1684020"/>
                </a:lnTo>
                <a:lnTo>
                  <a:pt x="113030" y="1682750"/>
                </a:lnTo>
                <a:lnTo>
                  <a:pt x="106044" y="1681480"/>
                </a:lnTo>
                <a:lnTo>
                  <a:pt x="99060" y="1680210"/>
                </a:lnTo>
                <a:lnTo>
                  <a:pt x="60960" y="1663065"/>
                </a:lnTo>
                <a:lnTo>
                  <a:pt x="29845" y="1635125"/>
                </a:lnTo>
                <a:lnTo>
                  <a:pt x="14605" y="1611630"/>
                </a:lnTo>
                <a:lnTo>
                  <a:pt x="11430" y="1605280"/>
                </a:lnTo>
                <a:lnTo>
                  <a:pt x="1905" y="1571625"/>
                </a:lnTo>
                <a:lnTo>
                  <a:pt x="635" y="1564640"/>
                </a:lnTo>
                <a:lnTo>
                  <a:pt x="0" y="1557655"/>
                </a:lnTo>
                <a:lnTo>
                  <a:pt x="0" y="1550670"/>
                </a:lnTo>
                <a:lnTo>
                  <a:pt x="0" y="133985"/>
                </a:lnTo>
                <a:close/>
              </a:path>
            </a:pathLst>
          </a:custGeom>
          <a:ln w="2539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81DC2A-F882-4282-B91B-21F52706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09" y="214881"/>
            <a:ext cx="5847081" cy="4997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EC3123F-C2A9-4B7E-A68A-3502EEE3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"/>
            <a:ext cx="7556500" cy="75565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4050" y="6372226"/>
            <a:ext cx="20606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5" dirty="0">
                <a:latin typeface="Arial"/>
                <a:cs typeface="Arial"/>
              </a:rPr>
              <a:t>Skellet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751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2650" y="6452509"/>
            <a:ext cx="190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latin typeface="Arial"/>
                <a:cs typeface="Arial"/>
              </a:rPr>
              <a:t>Skellet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1002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A35690-C00A-44A3-A883-FA870387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4196316"/>
            <a:ext cx="206062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92450F-BADE-4C57-934A-B2F05DE30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49" y="4246122"/>
            <a:ext cx="2447487" cy="20108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170" y="645172"/>
            <a:ext cx="2234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3E3E3E"/>
                </a:solidFill>
                <a:latin typeface="Arial"/>
                <a:cs typeface="Arial"/>
              </a:rPr>
              <a:t>П</a:t>
            </a:r>
            <a:r>
              <a:rPr sz="2800" b="1" spc="100" dirty="0">
                <a:solidFill>
                  <a:srgbClr val="3E3E3E"/>
                </a:solidFill>
                <a:latin typeface="Arial"/>
                <a:cs typeface="Arial"/>
              </a:rPr>
              <a:t>РОФИЛЪТ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8650" y="1952625"/>
            <a:ext cx="4109720" cy="519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" dirty="0">
                <a:solidFill>
                  <a:srgbClr val="3E3E3E"/>
                </a:solidFill>
                <a:latin typeface="Arial"/>
                <a:cs typeface="Arial"/>
              </a:rPr>
              <a:t>Патентования </a:t>
            </a:r>
            <a:r>
              <a:rPr b="1" spc="45" dirty="0">
                <a:solidFill>
                  <a:srgbClr val="3E3E3E"/>
                </a:solidFill>
                <a:latin typeface="Arial"/>
                <a:cs typeface="Arial"/>
              </a:rPr>
              <a:t>профил </a:t>
            </a:r>
            <a:r>
              <a:rPr b="1" spc="40" dirty="0">
                <a:solidFill>
                  <a:srgbClr val="3E3E3E"/>
                </a:solidFill>
                <a:latin typeface="Arial"/>
                <a:cs typeface="Arial"/>
              </a:rPr>
              <a:t>на</a:t>
            </a:r>
            <a:r>
              <a:rPr b="1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b="1" spc="30" dirty="0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endParaRPr dirty="0">
              <a:latin typeface="Arial"/>
              <a:cs typeface="Arial"/>
            </a:endParaRPr>
          </a:p>
          <a:p>
            <a:pPr marL="469900" marR="7620" indent="-228600" algn="just">
              <a:lnSpc>
                <a:spcPct val="109800"/>
              </a:lnSpc>
              <a:spcBef>
                <a:spcPts val="1540"/>
              </a:spcBef>
              <a:buFont typeface="Segoe MDL2 Assets"/>
              <a:buChar char="•"/>
              <a:tabLst>
                <a:tab pos="469900" algn="l"/>
              </a:tabLst>
            </a:pPr>
            <a:r>
              <a:rPr lang="bg-BG"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Уникалния </a:t>
            </a:r>
            <a:r>
              <a:rPr lang="bg-BG" sz="1200" b="1" spc="30" dirty="0">
                <a:solidFill>
                  <a:srgbClr val="3E3E3E"/>
                </a:solidFill>
                <a:latin typeface="Arial"/>
                <a:cs typeface="Arial"/>
              </a:rPr>
              <a:t>п</a:t>
            </a:r>
            <a:r>
              <a:rPr sz="1200" b="1" spc="30" dirty="0" err="1" smtClean="0">
                <a:solidFill>
                  <a:srgbClr val="3E3E3E"/>
                </a:solidFill>
                <a:latin typeface="Arial"/>
                <a:cs typeface="Arial"/>
              </a:rPr>
              <a:t>рофил</a:t>
            </a:r>
            <a:r>
              <a:rPr sz="1200" b="1" spc="36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на 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Skellet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е  с  </a:t>
            </a:r>
            <a:r>
              <a:rPr sz="1200" b="1" spc="35" dirty="0">
                <a:solidFill>
                  <a:srgbClr val="3E3E3E"/>
                </a:solidFill>
                <a:latin typeface="Arial"/>
                <a:cs typeface="Arial"/>
              </a:rPr>
              <a:t>форма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200" b="1" spc="-10" dirty="0">
                <a:solidFill>
                  <a:srgbClr val="3E3E3E"/>
                </a:solidFill>
                <a:latin typeface="Arial"/>
                <a:cs typeface="Arial"/>
              </a:rPr>
              <a:t>кръст, </a:t>
            </a:r>
            <a:r>
              <a:rPr lang="bg-BG" sz="1200" b="1" spc="-10" dirty="0" smtClean="0">
                <a:solidFill>
                  <a:srgbClr val="3E3E3E"/>
                </a:solidFill>
                <a:latin typeface="Arial"/>
                <a:cs typeface="Arial"/>
              </a:rPr>
              <a:t>той</a:t>
            </a:r>
            <a:r>
              <a:rPr sz="1200" b="1" spc="-10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представлява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студено</a:t>
            </a:r>
            <a:r>
              <a:rPr sz="1200" b="1" spc="3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валцувана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стоманена  тръба</a:t>
            </a:r>
            <a:r>
              <a:rPr sz="1200" b="1" spc="3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  вдлъбнати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повърхности,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в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която  </a:t>
            </a:r>
            <a:r>
              <a:rPr sz="1200" b="1" spc="30" dirty="0" err="1">
                <a:solidFill>
                  <a:srgbClr val="3E3E3E"/>
                </a:solidFill>
                <a:latin typeface="Arial"/>
                <a:cs typeface="Arial"/>
              </a:rPr>
              <a:t>дупките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с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а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 err="1" smtClean="0">
                <a:solidFill>
                  <a:srgbClr val="3E3E3E"/>
                </a:solidFill>
                <a:latin typeface="Arial"/>
                <a:cs typeface="Arial"/>
              </a:rPr>
              <a:t>пробит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и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всеки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25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мм. </a:t>
            </a:r>
            <a:r>
              <a:rPr lang="bg-BG"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С няколко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 err="1" smtClean="0">
                <a:solidFill>
                  <a:srgbClr val="3E3E3E"/>
                </a:solidFill>
                <a:latin typeface="Arial"/>
                <a:cs typeface="Arial"/>
              </a:rPr>
              <a:t>варианта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: </a:t>
            </a:r>
            <a:r>
              <a:rPr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751</a:t>
            </a:r>
            <a:r>
              <a:rPr lang="bg-BG"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, </a:t>
            </a:r>
            <a:r>
              <a:rPr lang="en-US"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lang="en-US" sz="120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100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1</a:t>
            </a:r>
            <a:r>
              <a:rPr lang="en-US" sz="1200" b="1" spc="20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lang="en-US" sz="120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200" b="1" spc="25" dirty="0">
                <a:solidFill>
                  <a:srgbClr val="3E3E3E"/>
                </a:solidFill>
                <a:latin typeface="Arial"/>
                <a:cs typeface="Arial"/>
              </a:rPr>
              <a:t>1002</a:t>
            </a:r>
            <a:r>
              <a:rPr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и </a:t>
            </a:r>
            <a:r>
              <a:rPr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sz="120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100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E3E3E"/>
              </a:buClr>
              <a:buFont typeface="Segoe MDL2 Assets"/>
              <a:buChar char="•"/>
            </a:pPr>
            <a:endParaRPr sz="1400" dirty="0">
              <a:latin typeface="Arial"/>
              <a:cs typeface="Arial"/>
            </a:endParaRPr>
          </a:p>
          <a:p>
            <a:pPr marL="469900" marR="8890" indent="-228600" algn="just">
              <a:lnSpc>
                <a:spcPct val="109800"/>
              </a:lnSpc>
              <a:buFont typeface="Segoe MDL2 Assets"/>
              <a:buChar char="•"/>
              <a:tabLst>
                <a:tab pos="469900" algn="l"/>
              </a:tabLst>
            </a:pP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Системата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за изграждане на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Skellet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се състои </a:t>
            </a:r>
            <a:r>
              <a:rPr sz="1200" b="1" spc="-60" dirty="0">
                <a:solidFill>
                  <a:srgbClr val="3E3E3E"/>
                </a:solidFill>
                <a:latin typeface="Arial"/>
                <a:cs typeface="Arial"/>
              </a:rPr>
              <a:t>от 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профили 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гама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от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свързващи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части,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изработени  </a:t>
            </a:r>
            <a:r>
              <a:rPr sz="1200" b="1" spc="30" dirty="0" err="1">
                <a:solidFill>
                  <a:srgbClr val="3E3E3E"/>
                </a:solidFill>
                <a:latin typeface="Arial"/>
                <a:cs typeface="Arial"/>
              </a:rPr>
              <a:t>от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bg-BG" sz="1200" b="1" spc="30" dirty="0" smtClean="0">
                <a:solidFill>
                  <a:srgbClr val="3E3E3E"/>
                </a:solidFill>
                <a:latin typeface="Arial"/>
                <a:cs typeface="Arial"/>
              </a:rPr>
              <a:t>здрава и </a:t>
            </a:r>
            <a:r>
              <a:rPr sz="1200" b="1" spc="25" dirty="0" err="1" smtClean="0">
                <a:solidFill>
                  <a:srgbClr val="3E3E3E"/>
                </a:solidFill>
                <a:latin typeface="Arial"/>
                <a:cs typeface="Arial"/>
              </a:rPr>
              <a:t>тънка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листова стомана. Частите винаги са 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постоянно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закрепени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</a:t>
            </a:r>
            <a:r>
              <a:rPr sz="12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нитове.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E3E3E"/>
              </a:buClr>
              <a:buFont typeface="Segoe MDL2 Assets"/>
              <a:buChar char="•"/>
            </a:pPr>
            <a:endParaRPr sz="1400" dirty="0">
              <a:latin typeface="Arial"/>
              <a:cs typeface="Arial"/>
            </a:endParaRPr>
          </a:p>
          <a:p>
            <a:pPr marL="469900" marR="5080" indent="-228600" algn="just">
              <a:lnSpc>
                <a:spcPct val="109800"/>
              </a:lnSpc>
              <a:buFont typeface="Segoe MDL2 Assets"/>
              <a:buChar char="•"/>
              <a:tabLst>
                <a:tab pos="469900" algn="l"/>
              </a:tabLst>
            </a:pP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Профилът</a:t>
            </a:r>
            <a:r>
              <a:rPr sz="1200" b="1" spc="3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1002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и </a:t>
            </a:r>
            <a:r>
              <a:rPr lang="en-US" sz="1200" b="1" spc="20" dirty="0" err="1">
                <a:solidFill>
                  <a:srgbClr val="3E3E3E"/>
                </a:solidFill>
                <a:latin typeface="Arial"/>
                <a:cs typeface="Arial"/>
              </a:rPr>
              <a:t>Skellet</a:t>
            </a:r>
            <a:r>
              <a:rPr lang="en-US" sz="1200" b="1" spc="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100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е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предназначен </a:t>
            </a:r>
            <a:r>
              <a:rPr sz="1200" b="1" spc="-60" dirty="0">
                <a:solidFill>
                  <a:srgbClr val="3E3E3E"/>
                </a:solidFill>
                <a:latin typeface="Arial"/>
                <a:cs typeface="Arial"/>
              </a:rPr>
              <a:t>за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изграждане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основната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носеща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конструкция за 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промишлено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строителство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други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тежки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конструкции.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Тези </a:t>
            </a:r>
            <a:r>
              <a:rPr sz="1200" b="1" spc="35" dirty="0">
                <a:solidFill>
                  <a:srgbClr val="3E3E3E"/>
                </a:solidFill>
                <a:latin typeface="Arial"/>
                <a:cs typeface="Arial"/>
              </a:rPr>
              <a:t>профили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могат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да поемат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безупречно всички</a:t>
            </a:r>
            <a:r>
              <a:rPr sz="1200" b="1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натоварвания.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E3E3E"/>
              </a:buClr>
              <a:buFont typeface="Segoe MDL2 Assets"/>
              <a:buChar char="•"/>
            </a:pPr>
            <a:endParaRPr sz="1400" dirty="0">
              <a:latin typeface="Arial"/>
              <a:cs typeface="Arial"/>
            </a:endParaRPr>
          </a:p>
          <a:p>
            <a:pPr marL="469900" marR="6350" indent="-228600" algn="just">
              <a:lnSpc>
                <a:spcPct val="109800"/>
              </a:lnSpc>
              <a:buFont typeface="Segoe MDL2 Assets"/>
              <a:buChar char="•"/>
              <a:tabLst>
                <a:tab pos="469900" algn="l"/>
              </a:tabLst>
            </a:pPr>
            <a:r>
              <a:rPr sz="1200" b="1" spc="35" dirty="0">
                <a:solidFill>
                  <a:srgbClr val="3E3E3E"/>
                </a:solidFill>
                <a:latin typeface="Arial"/>
                <a:cs typeface="Arial"/>
              </a:rPr>
              <a:t>С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профилът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Skellet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751 може </a:t>
            </a:r>
            <a:r>
              <a:rPr sz="1200" b="1" spc="35" dirty="0">
                <a:solidFill>
                  <a:srgbClr val="3E3E3E"/>
                </a:solidFill>
                <a:latin typeface="Arial"/>
                <a:cs typeface="Arial"/>
              </a:rPr>
              <a:t>да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се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изграждат </a:t>
            </a:r>
            <a:r>
              <a:rPr sz="1200" b="1" spc="-40" dirty="0">
                <a:solidFill>
                  <a:srgbClr val="3E3E3E"/>
                </a:solidFill>
                <a:latin typeface="Arial"/>
                <a:cs typeface="Arial"/>
              </a:rPr>
              <a:t>по- 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леки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конструкции като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мобилни домове,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гаражи,  прегради, шатри,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щандове и</a:t>
            </a:r>
            <a:r>
              <a:rPr sz="12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др.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69590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2450" y="276225"/>
            <a:ext cx="4109085" cy="4055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0" dirty="0">
                <a:solidFill>
                  <a:srgbClr val="3E3E3E"/>
                </a:solidFill>
                <a:latin typeface="Arial"/>
                <a:cs typeface="Arial"/>
              </a:rPr>
              <a:t>ГЪВКАВОСТ</a:t>
            </a:r>
            <a:endParaRPr dirty="0">
              <a:latin typeface="Arial"/>
              <a:cs typeface="Arial"/>
            </a:endParaRPr>
          </a:p>
          <a:p>
            <a:pPr marL="469900" marR="5080" indent="-228600" algn="just">
              <a:lnSpc>
                <a:spcPct val="109800"/>
              </a:lnSpc>
              <a:spcBef>
                <a:spcPts val="1540"/>
              </a:spcBef>
              <a:buFont typeface="Segoe MDL2 Assets"/>
              <a:buChar char="•"/>
              <a:tabLst>
                <a:tab pos="469900" algn="l"/>
              </a:tabLst>
            </a:pP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Гъвкавостта на конструкцията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е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ключов </a:t>
            </a:r>
            <a:r>
              <a:rPr sz="1400" b="1" spc="-5" dirty="0">
                <a:solidFill>
                  <a:srgbClr val="3E3E3E"/>
                </a:solidFill>
                <a:latin typeface="Arial"/>
                <a:cs typeface="Arial"/>
              </a:rPr>
              <a:t>елемент 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в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системата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400" b="1" spc="20" dirty="0">
                <a:solidFill>
                  <a:srgbClr val="3E3E3E"/>
                </a:solidFill>
                <a:latin typeface="Arial"/>
                <a:cs typeface="Arial"/>
              </a:rPr>
              <a:t>Skellet.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Креативността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на 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дизайнера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не се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ограничава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и </a:t>
            </a:r>
            <a:r>
              <a:rPr sz="1400" b="1" spc="25" dirty="0" err="1" smtClean="0">
                <a:solidFill>
                  <a:srgbClr val="3E3E3E"/>
                </a:solidFill>
                <a:latin typeface="Arial"/>
                <a:cs typeface="Arial"/>
              </a:rPr>
              <a:t>дава</a:t>
            </a:r>
            <a:r>
              <a:rPr sz="14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различни 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възможности на</a:t>
            </a:r>
            <a:r>
              <a:rPr sz="1400" b="1" spc="-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системата.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600" dirty="0">
              <a:latin typeface="Arial"/>
              <a:cs typeface="Arial"/>
            </a:endParaRPr>
          </a:p>
          <a:p>
            <a:pPr marL="469900" marR="10160" indent="-228600" algn="just">
              <a:lnSpc>
                <a:spcPct val="109800"/>
              </a:lnSpc>
              <a:buFont typeface="Segoe MDL2 Assets"/>
              <a:buChar char="•"/>
              <a:tabLst>
                <a:tab pos="469900" algn="l"/>
              </a:tabLst>
            </a:pPr>
            <a:r>
              <a:rPr sz="1400" b="1" spc="35" dirty="0" err="1">
                <a:solidFill>
                  <a:srgbClr val="3E3E3E"/>
                </a:solidFill>
                <a:latin typeface="Arial"/>
                <a:cs typeface="Arial"/>
              </a:rPr>
              <a:t>Дори</a:t>
            </a:r>
            <a:r>
              <a:rPr sz="1400" b="1" spc="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30" dirty="0" err="1" smtClean="0">
                <a:solidFill>
                  <a:srgbClr val="3E3E3E"/>
                </a:solidFill>
                <a:latin typeface="Arial"/>
                <a:cs typeface="Arial"/>
              </a:rPr>
              <a:t>по</a:t>
            </a:r>
            <a:r>
              <a:rPr lang="bg-BG" sz="1400" b="1" spc="30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30" dirty="0" err="1" smtClean="0">
                <a:solidFill>
                  <a:srgbClr val="3E3E3E"/>
                </a:solidFill>
                <a:latin typeface="Arial"/>
                <a:cs typeface="Arial"/>
              </a:rPr>
              <a:t>вереме</a:t>
            </a:r>
            <a:r>
              <a:rPr sz="1400" b="1" spc="30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монтирането има </a:t>
            </a:r>
            <a:r>
              <a:rPr sz="1400" b="1" spc="10" dirty="0">
                <a:solidFill>
                  <a:srgbClr val="3E3E3E"/>
                </a:solidFill>
                <a:latin typeface="Arial"/>
                <a:cs typeface="Arial"/>
              </a:rPr>
              <a:t>възможност  </a:t>
            </a:r>
            <a:r>
              <a:rPr sz="1400" b="1" spc="35" dirty="0">
                <a:solidFill>
                  <a:srgbClr val="3E3E3E"/>
                </a:solidFill>
                <a:latin typeface="Arial"/>
                <a:cs typeface="Arial"/>
              </a:rPr>
              <a:t>да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се извършват бързи промени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място без  големи</a:t>
            </a:r>
            <a:r>
              <a:rPr sz="1400" b="1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разходи.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600" dirty="0">
              <a:latin typeface="Arial"/>
              <a:cs typeface="Arial"/>
            </a:endParaRPr>
          </a:p>
          <a:p>
            <a:pPr marL="469900" marR="6985" indent="-228600" algn="just">
              <a:lnSpc>
                <a:spcPct val="109800"/>
              </a:lnSpc>
              <a:buClr>
                <a:srgbClr val="000000"/>
              </a:buClr>
              <a:buFont typeface="Segoe MDL2 Assets"/>
              <a:buChar char="•"/>
              <a:tabLst>
                <a:tab pos="469900" algn="l"/>
              </a:tabLst>
            </a:pP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Системата</a:t>
            </a:r>
            <a:r>
              <a:rPr sz="1400" b="1" spc="3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остава 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гъвкава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дори  </a:t>
            </a:r>
            <a:r>
              <a:rPr sz="1400" b="1" spc="-25" dirty="0">
                <a:solidFill>
                  <a:srgbClr val="3E3E3E"/>
                </a:solidFill>
                <a:latin typeface="Arial"/>
                <a:cs typeface="Arial"/>
              </a:rPr>
              <a:t>след 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изграждането на конструкция </a:t>
            </a:r>
            <a:r>
              <a:rPr sz="1400" b="1" spc="20" dirty="0">
                <a:solidFill>
                  <a:srgbClr val="3E3E3E"/>
                </a:solidFill>
                <a:latin typeface="Arial"/>
                <a:cs typeface="Arial"/>
              </a:rPr>
              <a:t>Skellet.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Например,  стелажна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система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може </a:t>
            </a:r>
            <a:r>
              <a:rPr sz="1400" b="1" spc="35" dirty="0">
                <a:solidFill>
                  <a:srgbClr val="3E3E3E"/>
                </a:solidFill>
                <a:latin typeface="Arial"/>
                <a:cs typeface="Arial"/>
              </a:rPr>
              <a:t>да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бъде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комбинирана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и  свързана към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отворена </a:t>
            </a:r>
            <a:r>
              <a:rPr sz="1400" b="1" spc="30" dirty="0">
                <a:solidFill>
                  <a:srgbClr val="3E3E3E"/>
                </a:solidFill>
                <a:latin typeface="Arial"/>
                <a:cs typeface="Arial"/>
              </a:rPr>
              <a:t>основна</a:t>
            </a:r>
            <a:r>
              <a:rPr sz="1400" b="1" spc="29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E3E3E"/>
                </a:solidFill>
                <a:latin typeface="Arial"/>
                <a:cs typeface="Arial"/>
              </a:rPr>
              <a:t>конструкция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798"/>
            <a:ext cx="2940049" cy="7559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A3AD28-984B-44D4-A557-40445207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4"/>
            <a:ext cx="7556500" cy="75505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231152"/>
            <a:ext cx="303403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270">
              <a:lnSpc>
                <a:spcPct val="1101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3E3E3E"/>
                </a:solidFill>
                <a:latin typeface="Arial"/>
                <a:cs typeface="Arial"/>
              </a:rPr>
              <a:t>С</a:t>
            </a:r>
            <a:r>
              <a:rPr sz="2800" b="1" spc="85" dirty="0">
                <a:solidFill>
                  <a:srgbClr val="3E3E3E"/>
                </a:solidFill>
                <a:latin typeface="Arial"/>
                <a:cs typeface="Arial"/>
              </a:rPr>
              <a:t>В</a:t>
            </a:r>
            <a:r>
              <a:rPr sz="2800" b="1" spc="105" dirty="0">
                <a:solidFill>
                  <a:srgbClr val="3E3E3E"/>
                </a:solidFill>
                <a:latin typeface="Arial"/>
                <a:cs typeface="Arial"/>
              </a:rPr>
              <a:t>ЪР</a:t>
            </a:r>
            <a:r>
              <a:rPr sz="2800" b="1" spc="90" dirty="0">
                <a:solidFill>
                  <a:srgbClr val="3E3E3E"/>
                </a:solidFill>
                <a:latin typeface="Arial"/>
                <a:cs typeface="Arial"/>
              </a:rPr>
              <a:t>ЗВА</a:t>
            </a:r>
            <a:r>
              <a:rPr sz="2800" b="1" spc="140" dirty="0">
                <a:solidFill>
                  <a:srgbClr val="3E3E3E"/>
                </a:solidFill>
                <a:latin typeface="Arial"/>
                <a:cs typeface="Arial"/>
              </a:rPr>
              <a:t>Щ</a:t>
            </a:r>
            <a:r>
              <a:rPr sz="2800" b="1" spc="65" dirty="0">
                <a:solidFill>
                  <a:srgbClr val="3E3E3E"/>
                </a:solidFill>
                <a:latin typeface="Arial"/>
                <a:cs typeface="Arial"/>
              </a:rPr>
              <a:t>ИТЕ  </a:t>
            </a:r>
            <a:r>
              <a:rPr sz="2800" b="1" spc="90" dirty="0">
                <a:solidFill>
                  <a:srgbClr val="3E3E3E"/>
                </a:solidFill>
                <a:latin typeface="Arial"/>
                <a:cs typeface="Arial"/>
              </a:rPr>
              <a:t>ЧАСТИ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8789" y="1358947"/>
            <a:ext cx="372110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270">
              <a:lnSpc>
                <a:spcPct val="110400"/>
              </a:lnSpc>
              <a:spcBef>
                <a:spcPts val="100"/>
              </a:spcBef>
            </a:pPr>
            <a:r>
              <a:rPr b="1" spc="35" dirty="0">
                <a:solidFill>
                  <a:srgbClr val="3E3E3E"/>
                </a:solidFill>
                <a:latin typeface="Arial"/>
                <a:cs typeface="Arial"/>
              </a:rPr>
              <a:t>ГОЛЯМА РАЗНОВИДНОСТ </a:t>
            </a:r>
            <a:r>
              <a:rPr b="1" spc="40" dirty="0">
                <a:solidFill>
                  <a:srgbClr val="3E3E3E"/>
                </a:solidFill>
                <a:latin typeface="Arial"/>
                <a:cs typeface="Arial"/>
              </a:rPr>
              <a:t>ОТ СВЪРЗВАЩИ  </a:t>
            </a:r>
            <a:r>
              <a:rPr b="1" spc="35" dirty="0">
                <a:solidFill>
                  <a:srgbClr val="3E3E3E"/>
                </a:solidFill>
                <a:latin typeface="Arial"/>
                <a:cs typeface="Arial"/>
              </a:rPr>
              <a:t>ЧАСТИ ЗА ВСЯКА </a:t>
            </a:r>
            <a:r>
              <a:rPr b="1" spc="45" dirty="0">
                <a:solidFill>
                  <a:srgbClr val="3E3E3E"/>
                </a:solidFill>
                <a:latin typeface="Arial"/>
                <a:cs typeface="Arial"/>
              </a:rPr>
              <a:t>ВЪЗМОЖНА</a:t>
            </a:r>
            <a:r>
              <a:rPr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b="1" spc="35" dirty="0">
                <a:solidFill>
                  <a:srgbClr val="3E3E3E"/>
                </a:solidFill>
                <a:latin typeface="Arial"/>
                <a:cs typeface="Arial"/>
              </a:rPr>
              <a:t>КОНСТРУКЦИЯ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8789" y="2867025"/>
            <a:ext cx="4005579" cy="2040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98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От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удобни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стелажи за съхранение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до носещи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греди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за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големи размери,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със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Skellet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може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да </a:t>
            </a:r>
            <a:r>
              <a:rPr sz="1200" b="1" spc="25" dirty="0" err="1">
                <a:solidFill>
                  <a:srgbClr val="3E3E3E"/>
                </a:solidFill>
                <a:latin typeface="Arial"/>
                <a:cs typeface="Arial"/>
              </a:rPr>
              <a:t>реализирате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  </a:t>
            </a:r>
            <a:r>
              <a:rPr sz="1200" b="1" spc="25" dirty="0" err="1" smtClean="0">
                <a:solidFill>
                  <a:srgbClr val="3E3E3E"/>
                </a:solidFill>
                <a:latin typeface="Arial"/>
                <a:cs typeface="Arial"/>
              </a:rPr>
              <a:t>всички</a:t>
            </a:r>
            <a:r>
              <a:rPr lang="bg-BG"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видове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конструкции, </a:t>
            </a:r>
            <a:r>
              <a:rPr lang="bg-BG" sz="1200" b="1" spc="20" dirty="0" smtClean="0">
                <a:solidFill>
                  <a:srgbClr val="3E3E3E"/>
                </a:solidFill>
                <a:latin typeface="Arial"/>
                <a:cs typeface="Arial"/>
              </a:rPr>
              <a:t>без ограничения</a:t>
            </a:r>
            <a:r>
              <a:rPr sz="1200" b="1" spc="25" dirty="0" smtClean="0">
                <a:solidFill>
                  <a:srgbClr val="3E3E3E"/>
                </a:solidFill>
                <a:latin typeface="Arial"/>
                <a:cs typeface="Arial"/>
              </a:rPr>
              <a:t>.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Skellet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предлага редица иновативни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свързващи</a:t>
            </a:r>
            <a:r>
              <a:rPr sz="1200" b="1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части.</a:t>
            </a:r>
            <a:endParaRPr sz="12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1400" dirty="0">
              <a:latin typeface="Arial"/>
              <a:cs typeface="Arial"/>
            </a:endParaRPr>
          </a:p>
          <a:p>
            <a:pPr marL="184150" marR="50165" indent="-171450">
              <a:lnSpc>
                <a:spcPct val="109800"/>
              </a:lnSpc>
              <a:buFont typeface="Arial" panose="020B0604020202020204" pitchFamily="34" charset="0"/>
              <a:buChar char="•"/>
            </a:pP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Полезни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елементи са планките направени от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листова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стомана, които са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 отвори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на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всеки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25 мм, </a:t>
            </a:r>
            <a:r>
              <a:rPr sz="1200" b="1" spc="20" dirty="0">
                <a:solidFill>
                  <a:srgbClr val="3E3E3E"/>
                </a:solidFill>
                <a:latin typeface="Arial"/>
                <a:cs typeface="Arial"/>
              </a:rPr>
              <a:t>така че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да 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могат да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бъдат идеално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свързани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с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различни  </a:t>
            </a:r>
            <a:r>
              <a:rPr sz="1200" b="1" spc="30" dirty="0">
                <a:solidFill>
                  <a:srgbClr val="3E3E3E"/>
                </a:solidFill>
                <a:latin typeface="Arial"/>
                <a:cs typeface="Arial"/>
              </a:rPr>
              <a:t>профили чрез</a:t>
            </a:r>
            <a:r>
              <a:rPr sz="12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3E3E3E"/>
                </a:solidFill>
                <a:latin typeface="Arial"/>
                <a:cs typeface="Arial"/>
              </a:rPr>
              <a:t>нитове.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600960" cy="755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29553A-BE20-4727-BFB2-F94CF8DDA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4391025"/>
            <a:ext cx="4839119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A292D3-64D2-4E1E-9006-EB7B05E6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0" y="1085469"/>
            <a:ext cx="5728716" cy="2086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</TotalTime>
  <Words>1160</Words>
  <Application>Microsoft Office PowerPoint</Application>
  <PresentationFormat>Custom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MDL2 Assets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ПРОФИЛЪТ</vt:lpstr>
      <vt:lpstr>PowerPoint Presentation</vt:lpstr>
      <vt:lpstr>PowerPoint Presentation</vt:lpstr>
      <vt:lpstr>СВЪРЗВАЩИТЕ  ЧАСТИ</vt:lpstr>
      <vt:lpstr>PowerPoint Presentation</vt:lpstr>
      <vt:lpstr>PowerPoint Presentation</vt:lpstr>
      <vt:lpstr>PowerPoint Presentation</vt:lpstr>
      <vt:lpstr>КАКВО  ПРАВИ  SKELLET  РАЗЛИЧНИ</vt:lpstr>
      <vt:lpstr>PowerPoint Presentation</vt:lpstr>
      <vt:lpstr>СТАБИЛНОСТ И ИЗОЛАЦИЯ</vt:lpstr>
      <vt:lpstr>PowerPoint Presentation</vt:lpstr>
      <vt:lpstr>СКЕЛЕТ  СПАНТИ</vt:lpstr>
      <vt:lpstr>PowerPoint Presentation</vt:lpstr>
      <vt:lpstr>SKELLET  РАЗДЕЛЯЩИ СТЕНИ</vt:lpstr>
      <vt:lpstr>PowerPoint Presentation</vt:lpstr>
      <vt:lpstr>РЕШЕНИЕ ЗА МАЗИЛКА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I S S E R</dc:creator>
  <cp:lastModifiedBy>Blade</cp:lastModifiedBy>
  <cp:revision>22</cp:revision>
  <dcterms:created xsi:type="dcterms:W3CDTF">2020-01-23T18:11:27Z</dcterms:created>
  <dcterms:modified xsi:type="dcterms:W3CDTF">2020-04-21T11:11:54Z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   W r i t e r</vt:lpwstr>
  </property>
  <property fmtid="{D5CDD505-2E9C-101B-9397-08002B2CF9AE}" pid="4" name="LastSaved">
    <vt:filetime>2020-03-16T00:00:00Z</vt:filetime>
  </property>
</Properties>
</file>